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780" r:id="rId1"/>
  </p:sldMasterIdLst>
  <p:notesMasterIdLst>
    <p:notesMasterId r:id="rId26"/>
  </p:notesMasterIdLst>
  <p:sldIdLst>
    <p:sldId id="358" r:id="rId2"/>
    <p:sldId id="257" r:id="rId3"/>
    <p:sldId id="397" r:id="rId4"/>
    <p:sldId id="337" r:id="rId5"/>
    <p:sldId id="413" r:id="rId6"/>
    <p:sldId id="394" r:id="rId7"/>
    <p:sldId id="399" r:id="rId8"/>
    <p:sldId id="395" r:id="rId9"/>
    <p:sldId id="421" r:id="rId10"/>
    <p:sldId id="432" r:id="rId11"/>
    <p:sldId id="431" r:id="rId12"/>
    <p:sldId id="414" r:id="rId13"/>
    <p:sldId id="285" r:id="rId14"/>
    <p:sldId id="433" r:id="rId15"/>
    <p:sldId id="434" r:id="rId16"/>
    <p:sldId id="435" r:id="rId17"/>
    <p:sldId id="436" r:id="rId18"/>
    <p:sldId id="437" r:id="rId19"/>
    <p:sldId id="438" r:id="rId20"/>
    <p:sldId id="439" r:id="rId21"/>
    <p:sldId id="440" r:id="rId22"/>
    <p:sldId id="441" r:id="rId23"/>
    <p:sldId id="442" r:id="rId24"/>
    <p:sldId id="426" r:id="rId25"/>
  </p:sldIdLst>
  <p:sldSz cx="9144000" cy="6858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4800"/>
    <a:srgbClr val="009900"/>
    <a:srgbClr val="6600FF"/>
    <a:srgbClr val="FF0066"/>
    <a:srgbClr val="9933FF"/>
    <a:srgbClr val="7030A0"/>
    <a:srgbClr val="B4142B"/>
    <a:srgbClr val="D60093"/>
    <a:srgbClr val="660066"/>
    <a:srgbClr val="00009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91" autoAdjust="0"/>
    <p:restoredTop sz="94706" autoAdjust="0"/>
  </p:normalViewPr>
  <p:slideViewPr>
    <p:cSldViewPr>
      <p:cViewPr varScale="1">
        <p:scale>
          <a:sx n="69" d="100"/>
          <a:sy n="69" d="100"/>
        </p:scale>
        <p:origin x="-140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w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w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9.wmf"/></Relationships>
</file>

<file path=ppt/media/image1.wmf>
</file>

<file path=ppt/media/image2.wmf>
</file>

<file path=ppt/media/image3.wmf>
</file>

<file path=ppt/media/image4.wmf>
</file>

<file path=ppt/media/image5.png>
</file>

<file path=ppt/media/image6.png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AD55754C-E2FF-4274-BCFB-CE21D64FA077}" type="datetimeFigureOut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fr-FR" noProof="0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noProof="0" smtClean="0"/>
              <a:t>Cliquez pour modifier les styles du texte du masque</a:t>
            </a:r>
          </a:p>
          <a:p>
            <a:pPr lvl="1"/>
            <a:r>
              <a:rPr lang="fr-FR" noProof="0" smtClean="0"/>
              <a:t>Deuxième niveau</a:t>
            </a:r>
          </a:p>
          <a:p>
            <a:pPr lvl="2"/>
            <a:r>
              <a:rPr lang="fr-FR" noProof="0" smtClean="0"/>
              <a:t>Troisième niveau</a:t>
            </a:r>
          </a:p>
          <a:p>
            <a:pPr lvl="3"/>
            <a:r>
              <a:rPr lang="fr-FR" noProof="0" smtClean="0"/>
              <a:t>Quatrième niveau</a:t>
            </a:r>
          </a:p>
          <a:p>
            <a:pPr lvl="4"/>
            <a:r>
              <a:rPr lang="fr-FR" noProof="0" smtClean="0"/>
              <a:t>Cinquième niveau</a:t>
            </a:r>
            <a:endParaRPr lang="fr-FR" noProof="0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BD4A1CCD-C998-47B3-AB4B-AB4ECC53CFD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xmlns="" val="128628517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28676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949D494-3221-4F9F-AA6E-8D4126525EAC}" type="slidenum">
              <a:rPr lang="fr-FR" smtClean="0"/>
              <a:pPr/>
              <a:t>0</a:t>
            </a:fld>
            <a:endParaRPr lang="fr-FR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9</a:t>
            </a:fld>
            <a:endParaRPr lang="fr-FR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10</a:t>
            </a:fld>
            <a:endParaRPr lang="fr-FR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11</a:t>
            </a:fld>
            <a:endParaRPr lang="fr-FR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987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7E0FA876-A3B0-4717-8392-EED66599D890}" type="slidenum">
              <a:rPr lang="fr-FR" smtClean="0"/>
              <a:pPr>
                <a:defRPr/>
              </a:pPr>
              <a:t>12</a:t>
            </a:fld>
            <a:endParaRPr lang="fr-FR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13</a:t>
            </a:fld>
            <a:endParaRPr lang="fr-FR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14</a:t>
            </a:fld>
            <a:endParaRPr lang="fr-FR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15</a:t>
            </a:fld>
            <a:endParaRPr lang="fr-FR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16</a:t>
            </a:fld>
            <a:endParaRPr lang="fr-FR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17</a:t>
            </a:fld>
            <a:endParaRPr lang="fr-FR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18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969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0DF94367-1951-46C8-8FEB-0522E33669E5}" type="slidenum">
              <a:rPr lang="fr-FR" smtClean="0"/>
              <a:pPr>
                <a:defRPr/>
              </a:pPr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19</a:t>
            </a:fld>
            <a:endParaRPr lang="fr-FR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20</a:t>
            </a:fld>
            <a:endParaRPr lang="fr-FR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21</a:t>
            </a:fld>
            <a:endParaRPr lang="fr-FR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22</a:t>
            </a:fld>
            <a:endParaRPr lang="fr-FR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3251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87B58294-646F-4F1A-9D83-170885FA32D9}" type="slidenum">
              <a:rPr lang="fr-FR" smtClean="0"/>
              <a:pPr>
                <a:defRPr/>
              </a:pPr>
              <a:t>23</a:t>
            </a:fld>
            <a:endParaRPr lang="fr-F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2</a:t>
            </a:fld>
            <a:endParaRPr lang="fr-FR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3</a:t>
            </a:fld>
            <a:endParaRPr lang="fr-FR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4</a:t>
            </a:fld>
            <a:endParaRPr lang="fr-FR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5</a:t>
            </a:fld>
            <a:endParaRPr lang="fr-FR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6</a:t>
            </a:fld>
            <a:endParaRPr lang="fr-FR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7</a:t>
            </a:fld>
            <a:endParaRPr lang="fr-FR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DF33775-DC74-47AA-93C3-058C5A71DC80}" type="slidenum">
              <a:rPr lang="fr-FR" smtClean="0"/>
              <a:pPr>
                <a:defRPr/>
              </a:pPr>
              <a:t>8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7A4D63-0016-4928-B46A-6B88792772A7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78827B-4FF6-422E-BF88-B397CD58E998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F1054D-B0B9-4179-9B59-D4431A00B914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9D9DD3-AE56-42F0-9D32-CFC79DEE9E45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520DB-E0FD-4376-9F49-793053B20851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2EB05D-C0EF-43FF-9160-043A71AEB624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23707D-93F5-4691-B68B-98E639B2014E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00671A-349B-4226-9285-AA9640C13633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4258C0-5F82-4C8B-A913-C9B02EBB6AC0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FCBC2D-6FF8-46B8-B464-468FA8E4016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8A7744-47DB-41C4-AE3E-46F581B38AB7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493954-8100-4A72-BA85-6ACBB1BE402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4382A2-1304-4FF0-AB07-9C60BA133F10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9E824C-62EB-4EB5-94D6-FFA3C60FE8E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181E88-B3B2-4431-8DAF-4D3110E3C07E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282C22-D961-4E6A-9F6B-6ACFD89ACFA3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B83048-D1D0-4190-A815-689BE401AF5B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EB7CD3-7E62-48E9-9411-F902A06FD593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A78823-0EDF-47FA-B84C-2E3910A172E3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E637AA-4617-45E4-8FB1-B90F1C315B5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DDFD85-5AB3-421B-97B5-1EB29AC90362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EBE12B-DAE9-416B-A1D8-303C33461287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fade thruBlk="1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40000"/>
            <a:lumOff val="60000"/>
            <a:alpha val="3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</a:t>
            </a:r>
          </a:p>
        </p:txBody>
      </p:sp>
      <p:sp>
        <p:nvSpPr>
          <p:cNvPr id="102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4409D1F-EB49-4B54-B49A-615250A204AF}" type="datetime1">
              <a:rPr lang="fr-FR"/>
              <a:pPr>
                <a:defRPr/>
              </a:pPr>
              <a:t>21/04/2016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6EAE273-FA65-4CE4-A628-4D3C076B0A2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ransition>
    <p:fade thruBlk="1"/>
  </p:transition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0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4" Type="http://schemas.openxmlformats.org/officeDocument/2006/relationships/oleObject" Target="../embeddings/oleObject4.bin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6.png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7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4" Type="http://schemas.openxmlformats.org/officeDocument/2006/relationships/oleObject" Target="../embeddings/oleObject5.bin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8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4" Type="http://schemas.openxmlformats.org/officeDocument/2006/relationships/oleObject" Target="../embeddings/oleObject6.bin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0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4" Type="http://schemas.openxmlformats.org/officeDocument/2006/relationships/oleObject" Target="../embeddings/oleObject7.bin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4" Type="http://schemas.openxmlformats.org/officeDocument/2006/relationships/oleObject" Target="../embeddings/oleObject8.bin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2.bin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3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>
            <a:spLocks/>
          </p:cNvSpPr>
          <p:nvPr/>
        </p:nvSpPr>
        <p:spPr bwMode="auto">
          <a:xfrm>
            <a:off x="0" y="4032250"/>
            <a:ext cx="9144000" cy="1341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2400" dirty="0">
                <a:latin typeface="Arial" pitchFamily="34" charset="0"/>
                <a:ea typeface="+mj-ea"/>
                <a:cs typeface="Arial" pitchFamily="34" charset="0"/>
              </a:rPr>
              <a:t>Calcul mental et automatismes – IREM de Clermont-Ferrand</a:t>
            </a:r>
          </a:p>
        </p:txBody>
      </p:sp>
      <p:sp>
        <p:nvSpPr>
          <p:cNvPr id="4" name="Rectangle à coins arrondis 3"/>
          <p:cNvSpPr/>
          <p:nvPr/>
        </p:nvSpPr>
        <p:spPr>
          <a:xfrm>
            <a:off x="323528" y="1628775"/>
            <a:ext cx="8460000" cy="2160588"/>
          </a:xfrm>
          <a:prstGeom prst="roundRect">
            <a:avLst/>
          </a:prstGeom>
          <a:solidFill>
            <a:schemeClr val="bg1">
              <a:lumMod val="65000"/>
              <a:alpha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0000"/>
              </a:srgbClr>
            </a:outerShdw>
            <a:softEdge rad="12700"/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fr-FR" sz="6600" b="1" cap="small" dirty="0" smtClean="0">
                <a:solidFill>
                  <a:schemeClr val="accent6">
                    <a:lumMod val="75000"/>
                    <a:lumOff val="25000"/>
                  </a:schemeClr>
                </a:solidFill>
                <a:latin typeface="Georgia" pitchFamily="18" charset="0"/>
                <a:cs typeface="Arial" pitchFamily="34" charset="0"/>
              </a:rPr>
              <a:t>Méli-mélo</a:t>
            </a:r>
            <a:endParaRPr lang="fr-FR" sz="6600" b="1" cap="small" dirty="0" smtClean="0">
              <a:solidFill>
                <a:schemeClr val="accent6">
                  <a:lumMod val="75000"/>
                  <a:lumOff val="25000"/>
                </a:schemeClr>
              </a:solidFill>
              <a:latin typeface="Georgia" pitchFamily="18" charset="0"/>
              <a:cs typeface="Arial" pitchFamily="34" charset="0"/>
            </a:endParaRPr>
          </a:p>
          <a:p>
            <a:pPr algn="ctr">
              <a:defRPr/>
            </a:pPr>
            <a:r>
              <a:rPr lang="fr-FR" sz="6600" b="1" cap="small" dirty="0" smtClean="0">
                <a:solidFill>
                  <a:schemeClr val="accent6">
                    <a:lumMod val="75000"/>
                    <a:lumOff val="25000"/>
                  </a:schemeClr>
                </a:solidFill>
                <a:latin typeface="Georgia" pitchFamily="18" charset="0"/>
                <a:cs typeface="Arial" pitchFamily="34" charset="0"/>
              </a:rPr>
              <a:t>Série 3</a:t>
            </a: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N°8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1556792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60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É</a:t>
            </a:r>
            <a:r>
              <a:rPr lang="fr-FR" sz="6000" dirty="0" smtClean="0">
                <a:solidFill>
                  <a:srgbClr val="00B05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crire </a:t>
            </a:r>
            <a:r>
              <a:rPr lang="fr-FR" sz="6000" dirty="0" smtClean="0">
                <a:solidFill>
                  <a:srgbClr val="00B05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à l’aide d’un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000" dirty="0" smtClean="0">
                <a:solidFill>
                  <a:srgbClr val="00B05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seul quotient (</a:t>
            </a:r>
            <a:r>
              <a:rPr lang="fr-FR" sz="6000" i="1" dirty="0" smtClean="0">
                <a:solidFill>
                  <a:srgbClr val="00B05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6000" dirty="0" smtClean="0">
                <a:solidFill>
                  <a:srgbClr val="00B05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est un réel différent de 1 et de –1) : </a:t>
            </a:r>
            <a:endParaRPr kumimoji="0" lang="fr-FR" sz="6000" b="0" i="0" u="none" strike="noStrike" kern="1200" cap="none" spc="0" normalizeH="0" baseline="0" noProof="0" dirty="0" smtClean="0">
              <a:ln>
                <a:noFill/>
              </a:ln>
              <a:solidFill>
                <a:srgbClr val="00B050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23554" name="Object 2"/>
          <p:cNvGraphicFramePr>
            <a:graphicFrameLocks noChangeAspect="1"/>
          </p:cNvGraphicFramePr>
          <p:nvPr/>
        </p:nvGraphicFramePr>
        <p:xfrm>
          <a:off x="2176463" y="3686076"/>
          <a:ext cx="4591050" cy="2335212"/>
        </p:xfrm>
        <a:graphic>
          <a:graphicData uri="http://schemas.openxmlformats.org/presentationml/2006/ole">
            <p:oleObj spid="_x0000_s80900" name="Équation" r:id="rId4" imgW="723586" imgH="368140" progId="Equation.3">
              <p:embed/>
            </p:oleObj>
          </a:graphicData>
        </a:graphic>
      </p:graphicFrame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2355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N°9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4077072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VRAI ou FAUX :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5200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il existe un réel </a:t>
            </a:r>
            <a:r>
              <a:rPr lang="fr-FR" sz="5200" i="1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5200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tel que  </a:t>
            </a:r>
            <a:r>
              <a:rPr lang="fr-FR" sz="5200" i="1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lang="fr-FR" sz="5200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lang="fr-FR" sz="5200" i="1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5200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) </a:t>
            </a:r>
            <a:r>
              <a:rPr lang="fr-FR" sz="5200" dirty="0" smtClean="0">
                <a:solidFill>
                  <a:srgbClr val="FF0000"/>
                </a:solidFill>
                <a:latin typeface="Times New Roman"/>
                <a:ea typeface="+mj-ea"/>
                <a:cs typeface="Times New Roman"/>
              </a:rPr>
              <a:t>&gt; 0.</a:t>
            </a:r>
            <a:r>
              <a:rPr kumimoji="0" lang="fr-FR" sz="5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  <p:sp>
        <p:nvSpPr>
          <p:cNvPr id="10" name="Titre 1"/>
          <p:cNvSpPr txBox="1">
            <a:spLocks/>
          </p:cNvSpPr>
          <p:nvPr/>
        </p:nvSpPr>
        <p:spPr bwMode="auto">
          <a:xfrm>
            <a:off x="0" y="908720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Soit 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la fonction définie sur 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ℝ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par 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) = (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x+</a:t>
            </a:r>
            <a:r>
              <a:rPr kumimoji="0" lang="fr-FR" sz="62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1)²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– </a:t>
            </a:r>
            <a:r>
              <a:rPr lang="fr-FR" sz="6200" dirty="0" smtClean="0">
                <a:latin typeface="Times New Roman" pitchFamily="18" charset="0"/>
                <a:ea typeface="+mj-ea"/>
                <a:cs typeface="Times New Roman" pitchFamily="18" charset="0"/>
              </a:rPr>
              <a:t>30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.</a:t>
            </a:r>
            <a:endParaRPr kumimoji="0" lang="fr-FR" sz="6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0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N°10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itre 1"/>
          <p:cNvSpPr txBox="1">
            <a:spLocks/>
          </p:cNvSpPr>
          <p:nvPr/>
        </p:nvSpPr>
        <p:spPr bwMode="auto">
          <a:xfrm>
            <a:off x="0" y="1944216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600" dirty="0" smtClean="0">
                <a:solidFill>
                  <a:srgbClr val="0048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Quel est</a:t>
            </a: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48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l’ensemble des nombres </a:t>
            </a:r>
            <a:r>
              <a:rPr kumimoji="0" lang="fr-FR" sz="6600" b="0" i="1" u="none" strike="noStrike" kern="1200" cap="none" spc="0" normalizeH="0" baseline="0" noProof="0" dirty="0" smtClean="0">
                <a:ln>
                  <a:noFill/>
                </a:ln>
                <a:solidFill>
                  <a:srgbClr val="0048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rgbClr val="0048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tels que :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4000" b="0" u="none" strike="noStrike" kern="1200" cap="none" spc="0" normalizeH="0" baseline="0" noProof="0" dirty="0" smtClean="0">
                <a:ln>
                  <a:noFill/>
                </a:ln>
                <a:solidFill>
                  <a:srgbClr val="0048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  <p:sp>
        <p:nvSpPr>
          <p:cNvPr id="9" name="Titre 1"/>
          <p:cNvSpPr txBox="1">
            <a:spLocks/>
          </p:cNvSpPr>
          <p:nvPr/>
        </p:nvSpPr>
        <p:spPr bwMode="auto">
          <a:xfrm>
            <a:off x="36512" y="4365104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6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/>
                <a:ea typeface="+mj-ea"/>
                <a:cs typeface="Times New Roman"/>
              </a:rPr>
              <a:t>≥</a:t>
            </a:r>
            <a:r>
              <a:rPr lang="fr-FR" sz="6600" dirty="0" smtClean="0">
                <a:latin typeface="Times New Roman" pitchFamily="18" charset="0"/>
                <a:ea typeface="+mj-ea"/>
                <a:cs typeface="Times New Roman" pitchFamily="18" charset="0"/>
              </a:rPr>
              <a:t> 10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 et  </a:t>
            </a:r>
            <a:r>
              <a:rPr kumimoji="0" lang="fr-FR" sz="66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  <a:r>
              <a:rPr lang="fr-FR" sz="6600" dirty="0" smtClean="0">
                <a:latin typeface="Times New Roman" pitchFamily="18" charset="0"/>
                <a:ea typeface="+mj-ea"/>
                <a:cs typeface="Times New Roman" pitchFamily="18" charset="0"/>
              </a:rPr>
              <a:t>&lt;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2</a:t>
            </a:r>
            <a:r>
              <a:rPr lang="fr-FR" sz="6600" dirty="0"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  <a:r>
              <a:rPr lang="fr-FR" sz="6600" dirty="0" smtClean="0">
                <a:latin typeface="Times New Roman" pitchFamily="18" charset="0"/>
                <a:ea typeface="+mj-ea"/>
                <a:cs typeface="Times New Roman" pitchFamily="18" charset="0"/>
              </a:rPr>
              <a:t>?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  <a:endParaRPr kumimoji="0" lang="fr-FR" sz="6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9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2714625"/>
            <a:ext cx="9144000" cy="1143000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fr-FR" sz="8000" cap="small" dirty="0" smtClean="0">
                <a:solidFill>
                  <a:schemeClr val="accent5"/>
                </a:solidFill>
                <a:latin typeface="Georgia" pitchFamily="18" charset="0"/>
                <a:cs typeface="Arial" pitchFamily="34" charset="0"/>
              </a:rPr>
              <a:t>Correction</a:t>
            </a:r>
            <a:endParaRPr lang="fr-FR" sz="8000" cap="small" dirty="0">
              <a:solidFill>
                <a:schemeClr val="accent5"/>
              </a:solidFill>
              <a:latin typeface="Georgia" pitchFamily="18" charset="0"/>
              <a:cs typeface="Arial" pitchFamily="34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N°1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itre 1"/>
          <p:cNvSpPr txBox="1">
            <a:spLocks/>
          </p:cNvSpPr>
          <p:nvPr/>
        </p:nvSpPr>
        <p:spPr bwMode="auto">
          <a:xfrm>
            <a:off x="0" y="2880320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– 4 n’est pas solution de l’inéquation car</a:t>
            </a:r>
            <a:r>
              <a:rPr kumimoji="0" lang="fr-FR" sz="6600" b="0" i="0" u="none" strike="noStrike" kern="1200" cap="none" spc="0" normalizeH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600" baseline="0" dirty="0" smtClean="0">
                <a:solidFill>
                  <a:srgbClr val="C0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lang="fr-FR" sz="6600" dirty="0" smtClean="0">
                <a:solidFill>
                  <a:srgbClr val="C0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– 4 + 2)×(–(– 4) – 5) = 2.</a:t>
            </a:r>
            <a:endParaRPr kumimoji="0" lang="fr-FR" sz="6600" b="0" u="none" strike="noStrike" kern="1200" cap="none" spc="0" normalizeH="0" baseline="0" noProof="0" dirty="0" smtClean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40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  <p:sp>
        <p:nvSpPr>
          <p:cNvPr id="9" name="Titre 1"/>
          <p:cNvSpPr txBox="1">
            <a:spLocks/>
          </p:cNvSpPr>
          <p:nvPr/>
        </p:nvSpPr>
        <p:spPr bwMode="auto">
          <a:xfrm>
            <a:off x="0" y="980728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6600" dirty="0" smtClean="0"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kumimoji="0" lang="fr-FR" sz="66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+ 2) (</a:t>
            </a:r>
            <a:r>
              <a:rPr lang="fr-FR" sz="6600" dirty="0" smtClean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kumimoji="0" lang="fr-FR" sz="66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 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–</a:t>
            </a:r>
            <a:r>
              <a:rPr kumimoji="0" lang="fr-FR" sz="66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5)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/>
                <a:ea typeface="+mj-ea"/>
                <a:cs typeface="Times New Roman"/>
              </a:rPr>
              <a:t>≤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0  </a:t>
            </a:r>
            <a:endParaRPr kumimoji="0" lang="fr-FR" sz="6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9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N°2</a:t>
            </a:r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itre 1"/>
          <p:cNvSpPr txBox="1">
            <a:spLocks/>
          </p:cNvSpPr>
          <p:nvPr/>
        </p:nvSpPr>
        <p:spPr bwMode="auto">
          <a:xfrm>
            <a:off x="0" y="1656184"/>
            <a:ext cx="9144000" cy="14127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6600" dirty="0" smtClean="0">
                <a:latin typeface="Times New Roman" pitchFamily="18" charset="0"/>
                <a:cs typeface="Times New Roman" pitchFamily="18" charset="0"/>
              </a:rPr>
              <a:t>Dans ℝ, l’équation</a:t>
            </a:r>
          </a:p>
          <a:p>
            <a:pPr algn="ctr">
              <a:defRPr/>
            </a:pPr>
            <a:r>
              <a:rPr lang="fr-FR" sz="6600" i="1" dirty="0" smtClean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fr-FR" sz="6600" dirty="0" smtClean="0">
                <a:latin typeface="Times New Roman" pitchFamily="18" charset="0"/>
                <a:cs typeface="Times New Roman" pitchFamily="18" charset="0"/>
              </a:rPr>
              <a:t>² + 5 = 7</a:t>
            </a:r>
          </a:p>
        </p:txBody>
      </p:sp>
      <p:sp>
        <p:nvSpPr>
          <p:cNvPr id="10" name="Titre 1"/>
          <p:cNvSpPr txBox="1">
            <a:spLocks/>
          </p:cNvSpPr>
          <p:nvPr/>
        </p:nvSpPr>
        <p:spPr bwMode="auto">
          <a:xfrm>
            <a:off x="0" y="3861048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fr-FR" sz="6600" dirty="0" smtClean="0">
                <a:solidFill>
                  <a:srgbClr val="66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admet deux solutions : </a:t>
            </a:r>
          </a:p>
          <a:p>
            <a:pPr algn="ctr">
              <a:defRPr/>
            </a:pPr>
            <a:r>
              <a:rPr lang="fr-FR" sz="6600" dirty="0" smtClean="0">
                <a:solidFill>
                  <a:srgbClr val="66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          et         .  </a:t>
            </a:r>
            <a:endParaRPr kumimoji="0" lang="fr-FR" sz="6600" b="0" i="0" u="none" strike="noStrike" kern="1200" cap="none" spc="0" normalizeH="0" baseline="0" noProof="0" dirty="0" smtClean="0">
              <a:ln>
                <a:noFill/>
              </a:ln>
              <a:solidFill>
                <a:srgbClr val="6600FF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91138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91139" name="Rectangle 3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91141" name="Rectangle 5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91142" name="Rectangle 6"/>
          <p:cNvSpPr>
            <a:spLocks noChangeArrowheads="1"/>
          </p:cNvSpPr>
          <p:nvPr/>
        </p:nvSpPr>
        <p:spPr bwMode="auto">
          <a:xfrm>
            <a:off x="0" y="6477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91144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91146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91148" name="Rectangle 1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pic>
        <p:nvPicPr>
          <p:cNvPr id="91147" name="Picture 11"/>
          <p:cNvPicPr>
            <a:picLocks noChangeAspect="1" noChangeArrowheads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3131840" y="4437112"/>
            <a:ext cx="1019175" cy="1123950"/>
          </a:xfrm>
          <a:prstGeom prst="rect">
            <a:avLst/>
          </a:prstGeom>
          <a:noFill/>
        </p:spPr>
      </p:pic>
      <p:sp>
        <p:nvSpPr>
          <p:cNvPr id="91150" name="Rectangle 1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pic>
        <p:nvPicPr>
          <p:cNvPr id="91149" name="Picture 13"/>
          <p:cNvPicPr>
            <a:picLocks noChangeAspect="1" noChangeArrowheads="1"/>
          </p:cNvPicPr>
          <p:nvPr/>
        </p:nvPicPr>
        <p:blipFill>
          <a:blip r:embed="rId4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5148064" y="4437112"/>
            <a:ext cx="1638300" cy="1123950"/>
          </a:xfrm>
          <a:prstGeom prst="rect">
            <a:avLst/>
          </a:prstGeom>
          <a:noFill/>
        </p:spPr>
      </p:pic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911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500"/>
                                        <p:tgtEl>
                                          <p:spTgt spid="911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" presetClass="entr" presetSubtype="1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2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N°3</a:t>
            </a:r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itre 1"/>
          <p:cNvSpPr txBox="1">
            <a:spLocks/>
          </p:cNvSpPr>
          <p:nvPr/>
        </p:nvSpPr>
        <p:spPr bwMode="auto">
          <a:xfrm>
            <a:off x="0" y="3024336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6600" dirty="0" smtClean="0">
                <a:solidFill>
                  <a:srgbClr val="009900"/>
                </a:solidFill>
                <a:latin typeface="Times New Roman" pitchFamily="18" charset="0"/>
                <a:cs typeface="Times New Roman" pitchFamily="18" charset="0"/>
              </a:rPr>
              <a:t>se développe en :</a:t>
            </a:r>
          </a:p>
          <a:p>
            <a:pPr lvl="0" algn="ctr">
              <a:defRPr/>
            </a:pPr>
            <a:r>
              <a:rPr lang="fr-FR" sz="6600" dirty="0" smtClean="0">
                <a:solidFill>
                  <a:srgbClr val="009900"/>
                </a:solidFill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fr-FR" sz="6600" i="1" dirty="0" smtClean="0">
                <a:solidFill>
                  <a:srgbClr val="009900"/>
                </a:solidFill>
                <a:latin typeface="Times New Roman" pitchFamily="18" charset="0"/>
                <a:cs typeface="Times New Roman" pitchFamily="18" charset="0"/>
              </a:rPr>
              <a:t>x</a:t>
            </a:r>
            <a:r>
              <a:rPr lang="fr-FR" sz="6600" dirty="0" smtClean="0">
                <a:solidFill>
                  <a:srgbClr val="009900"/>
                </a:solidFill>
                <a:latin typeface="Times New Roman" pitchFamily="18" charset="0"/>
                <a:cs typeface="Times New Roman" pitchFamily="18" charset="0"/>
              </a:rPr>
              <a:t>² – 10</a:t>
            </a:r>
            <a:r>
              <a:rPr lang="fr-FR" sz="6600" i="1" dirty="0" smtClean="0">
                <a:solidFill>
                  <a:srgbClr val="009900"/>
                </a:solidFill>
                <a:latin typeface="Times New Roman" pitchFamily="18" charset="0"/>
                <a:cs typeface="Times New Roman" pitchFamily="18" charset="0"/>
              </a:rPr>
              <a:t>x</a:t>
            </a:r>
            <a:r>
              <a:rPr lang="fr-FR" sz="6600" dirty="0" smtClean="0">
                <a:solidFill>
                  <a:srgbClr val="009900"/>
                </a:solidFill>
                <a:latin typeface="Times New Roman" pitchFamily="18" charset="0"/>
                <a:cs typeface="Times New Roman" pitchFamily="18" charset="0"/>
              </a:rPr>
              <a:t> – 25</a:t>
            </a: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1412776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fr-FR" sz="7200" dirty="0" smtClean="0">
                <a:latin typeface="Times New Roman" pitchFamily="18" charset="0"/>
                <a:ea typeface="+mj-ea"/>
                <a:cs typeface="Times New Roman" pitchFamily="18" charset="0"/>
              </a:rPr>
              <a:t>L’expression – (</a:t>
            </a:r>
            <a:r>
              <a:rPr lang="fr-FR" sz="7200" i="1" dirty="0" smtClean="0">
                <a:latin typeface="Times New Roman" pitchFamily="18" charset="0"/>
                <a:ea typeface="+mj-ea"/>
                <a:cs typeface="Times New Roman" pitchFamily="18" charset="0"/>
              </a:rPr>
              <a:t>x + </a:t>
            </a:r>
            <a:r>
              <a:rPr lang="fr-FR" sz="7200" dirty="0" smtClean="0">
                <a:latin typeface="Times New Roman" pitchFamily="18" charset="0"/>
                <a:ea typeface="+mj-ea"/>
                <a:cs typeface="Times New Roman" pitchFamily="18" charset="0"/>
              </a:rPr>
              <a:t>5)²</a:t>
            </a:r>
            <a:endParaRPr kumimoji="0" lang="fr-FR" sz="72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N°4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itre 1"/>
          <p:cNvSpPr txBox="1">
            <a:spLocks/>
          </p:cNvSpPr>
          <p:nvPr/>
        </p:nvSpPr>
        <p:spPr bwMode="auto">
          <a:xfrm>
            <a:off x="-36512" y="980728"/>
            <a:ext cx="9180512" cy="15121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Soit </a:t>
            </a:r>
            <a:r>
              <a:rPr lang="fr-FR" sz="6000" i="1" dirty="0" smtClean="0">
                <a:latin typeface="Times New Roman" pitchFamily="18" charset="0"/>
                <a:ea typeface="+mj-ea"/>
                <a:cs typeface="Times New Roman" pitchFamily="18" charset="0"/>
              </a:rPr>
              <a:t>g</a:t>
            </a:r>
            <a:r>
              <a:rPr kumimoji="0" lang="fr-FR" sz="6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la fonction définie par </a:t>
            </a: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4437112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6000" noProof="0" dirty="0" smtClean="0">
                <a:solidFill>
                  <a:srgbClr val="00808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L’ensemble de définition est </a:t>
            </a:r>
            <a:r>
              <a:rPr lang="fr-FR" sz="6000" dirty="0" smtClean="0">
                <a:solidFill>
                  <a:srgbClr val="008080"/>
                </a:solidFill>
                <a:latin typeface="Times New Roman" pitchFamily="18" charset="0"/>
                <a:cs typeface="Times New Roman" pitchFamily="18" charset="0"/>
              </a:rPr>
              <a:t>]– ∞ ; – 8[</a:t>
            </a:r>
            <a:r>
              <a:rPr lang="fr-FR" sz="6000" dirty="0" smtClean="0">
                <a:solidFill>
                  <a:srgbClr val="008080"/>
                </a:solidFill>
                <a:latin typeface="Times New Roman" pitchFamily="18" charset="0"/>
                <a:cs typeface="Times New Roman" pitchFamily="18" charset="0"/>
                <a:sym typeface="Symbol"/>
              </a:rPr>
              <a:t>]</a:t>
            </a:r>
            <a:r>
              <a:rPr lang="fr-FR" sz="6000" dirty="0" smtClean="0">
                <a:solidFill>
                  <a:srgbClr val="008080"/>
                </a:solidFill>
                <a:latin typeface="Times New Roman" pitchFamily="18" charset="0"/>
                <a:cs typeface="Times New Roman" pitchFamily="18" charset="0"/>
              </a:rPr>
              <a:t>– 8 ; + ∞[.</a:t>
            </a:r>
            <a:r>
              <a:rPr lang="fr-FR" sz="6600" dirty="0" smtClean="0">
                <a:solidFill>
                  <a:srgbClr val="00808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kumimoji="0" lang="fr-FR" sz="6600" b="0" i="1" u="none" strike="noStrike" kern="1200" cap="none" spc="0" normalizeH="0" baseline="0" noProof="0" dirty="0" smtClean="0">
              <a:ln>
                <a:noFill/>
              </a:ln>
              <a:solidFill>
                <a:srgbClr val="008080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56321" name="Object 1"/>
          <p:cNvGraphicFramePr>
            <a:graphicFrameLocks noChangeAspect="1"/>
          </p:cNvGraphicFramePr>
          <p:nvPr/>
        </p:nvGraphicFramePr>
        <p:xfrm>
          <a:off x="2195736" y="1916832"/>
          <a:ext cx="4464496" cy="2232248"/>
        </p:xfrm>
        <a:graphic>
          <a:graphicData uri="http://schemas.openxmlformats.org/presentationml/2006/ole">
            <p:oleObj spid="_x0000_s81924" name="Équation" r:id="rId4" imgW="736600" imgH="368300" progId="Equation.3">
              <p:embed/>
            </p:oleObj>
          </a:graphicData>
        </a:graphic>
      </p:graphicFrame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56321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6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N°5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1340768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  <a:lumOff val="25000"/>
                  </a:schemeClr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La simplification donne : </a:t>
            </a:r>
          </a:p>
        </p:txBody>
      </p:sp>
      <p:graphicFrame>
        <p:nvGraphicFramePr>
          <p:cNvPr id="23554" name="Object 2"/>
          <p:cNvGraphicFramePr>
            <a:graphicFrameLocks noChangeAspect="1"/>
          </p:cNvGraphicFramePr>
          <p:nvPr/>
        </p:nvGraphicFramePr>
        <p:xfrm>
          <a:off x="687388" y="3406775"/>
          <a:ext cx="7570787" cy="2173288"/>
        </p:xfrm>
        <a:graphic>
          <a:graphicData uri="http://schemas.openxmlformats.org/presentationml/2006/ole">
            <p:oleObj spid="_x0000_s82948" name="Équation" r:id="rId4" imgW="1193800" imgH="342900" progId="Equation.3">
              <p:embed/>
            </p:oleObj>
          </a:graphicData>
        </a:graphic>
      </p:graphicFrame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2355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N°6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4077072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660066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VRAI ou FAUX :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600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Pour tout </a:t>
            </a:r>
            <a:r>
              <a:rPr lang="fr-FR" sz="6600" i="1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6600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réel, </a:t>
            </a:r>
            <a:r>
              <a:rPr lang="fr-FR" sz="6600" i="1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lang="fr-FR" sz="6600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lang="fr-FR" sz="6600" i="1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6600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) </a:t>
            </a:r>
            <a:r>
              <a:rPr lang="fr-FR" sz="6600" dirty="0" smtClean="0">
                <a:solidFill>
                  <a:srgbClr val="660066"/>
                </a:solidFill>
                <a:latin typeface="Times New Roman"/>
                <a:ea typeface="+mj-ea"/>
                <a:cs typeface="Times New Roman"/>
              </a:rPr>
              <a:t>≤ 0.</a:t>
            </a: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660066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  <p:sp>
        <p:nvSpPr>
          <p:cNvPr id="10" name="Titre 1"/>
          <p:cNvSpPr txBox="1">
            <a:spLocks/>
          </p:cNvSpPr>
          <p:nvPr/>
        </p:nvSpPr>
        <p:spPr bwMode="auto">
          <a:xfrm>
            <a:off x="0" y="1152128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Soit 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la fonction définie sur 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ℝ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par 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) = – 4(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x+</a:t>
            </a:r>
            <a:r>
              <a:rPr kumimoji="0" lang="fr-FR" sz="62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1)²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– </a:t>
            </a:r>
            <a:r>
              <a:rPr kumimoji="0" lang="fr-FR" sz="62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6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.</a:t>
            </a:r>
            <a:endParaRPr kumimoji="0" lang="fr-FR" sz="6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8" name="Croix 7"/>
          <p:cNvSpPr/>
          <p:nvPr/>
        </p:nvSpPr>
        <p:spPr>
          <a:xfrm rot="2679104">
            <a:off x="5127932" y="3477009"/>
            <a:ext cx="1628088" cy="1635889"/>
          </a:xfrm>
          <a:prstGeom prst="plus">
            <a:avLst>
              <a:gd name="adj" fmla="val 47181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Bouée 8"/>
          <p:cNvSpPr/>
          <p:nvPr/>
        </p:nvSpPr>
        <p:spPr>
          <a:xfrm>
            <a:off x="1331640" y="3645023"/>
            <a:ext cx="2520280" cy="1368152"/>
          </a:xfrm>
          <a:prstGeom prst="donut">
            <a:avLst>
              <a:gd name="adj" fmla="val 8010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0" grpId="0"/>
      <p:bldP spid="8" grpId="0" animBg="1"/>
      <p:bldP spid="9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858000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fr-FR" sz="9600" dirty="0" smtClean="0">
                <a:solidFill>
                  <a:schemeClr val="accent6">
                    <a:lumMod val="75000"/>
                    <a:lumOff val="25000"/>
                  </a:schemeClr>
                </a:solidFill>
                <a:latin typeface="Georgia" pitchFamily="18" charset="0"/>
                <a:cs typeface="Arial" pitchFamily="34" charset="0"/>
              </a:rPr>
              <a:t>R</a:t>
            </a:r>
            <a:r>
              <a:rPr lang="fr-FR" sz="9600" dirty="0" smtClean="0">
                <a:solidFill>
                  <a:srgbClr val="C008AA"/>
                </a:solidFill>
                <a:latin typeface="Georgia" pitchFamily="18" charset="0"/>
                <a:cs typeface="Arial" pitchFamily="34" charset="0"/>
              </a:rPr>
              <a:t>é</a:t>
            </a:r>
            <a:r>
              <a:rPr lang="fr-FR" sz="9600" dirty="0" smtClean="0">
                <a:solidFill>
                  <a:srgbClr val="00B050"/>
                </a:solidFill>
                <a:latin typeface="Georgia" pitchFamily="18" charset="0"/>
                <a:cs typeface="Arial" pitchFamily="34" charset="0"/>
              </a:rPr>
              <a:t>p</a:t>
            </a:r>
            <a:r>
              <a:rPr lang="fr-FR" sz="9600" dirty="0" smtClean="0">
                <a:solidFill>
                  <a:srgbClr val="FF0000"/>
                </a:solidFill>
                <a:latin typeface="Georgia" pitchFamily="18" charset="0"/>
                <a:cs typeface="Arial" pitchFamily="34" charset="0"/>
              </a:rPr>
              <a:t>o</a:t>
            </a:r>
            <a:r>
              <a:rPr lang="fr-FR" sz="9600" dirty="0" smtClean="0">
                <a:solidFill>
                  <a:srgbClr val="CC9900"/>
                </a:solidFill>
                <a:latin typeface="Georgia" pitchFamily="18" charset="0"/>
                <a:cs typeface="Arial" pitchFamily="34" charset="0"/>
              </a:rPr>
              <a:t>n</a:t>
            </a:r>
            <a:r>
              <a:rPr lang="fr-FR" sz="96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Georgia" pitchFamily="18" charset="0"/>
                <a:cs typeface="Arial" pitchFamily="34" charset="0"/>
              </a:rPr>
              <a:t>d</a:t>
            </a:r>
            <a:r>
              <a:rPr lang="fr-FR" sz="9600" dirty="0" smtClean="0">
                <a:solidFill>
                  <a:srgbClr val="660066"/>
                </a:solidFill>
                <a:latin typeface="Georgia" pitchFamily="18" charset="0"/>
                <a:cs typeface="Arial" pitchFamily="34" charset="0"/>
              </a:rPr>
              <a:t>r</a:t>
            </a:r>
            <a:r>
              <a:rPr lang="fr-FR" sz="9600" dirty="0" smtClean="0">
                <a:solidFill>
                  <a:srgbClr val="008000"/>
                </a:solidFill>
                <a:latin typeface="Georgia" pitchFamily="18" charset="0"/>
                <a:cs typeface="Arial" pitchFamily="34" charset="0"/>
              </a:rPr>
              <a:t>e </a:t>
            </a:r>
            <a:r>
              <a:rPr lang="fr-FR" sz="9600" dirty="0" smtClean="0">
                <a:solidFill>
                  <a:srgbClr val="FFC000"/>
                </a:solidFill>
                <a:latin typeface="Georgia" pitchFamily="18" charset="0"/>
                <a:cs typeface="Arial" pitchFamily="34" charset="0"/>
              </a:rPr>
              <a:t>a</a:t>
            </a:r>
            <a:r>
              <a:rPr lang="fr-FR" sz="9600" dirty="0" smtClean="0">
                <a:solidFill>
                  <a:srgbClr val="B4142B"/>
                </a:solidFill>
                <a:latin typeface="Georgia" pitchFamily="18" charset="0"/>
                <a:cs typeface="Arial" pitchFamily="34" charset="0"/>
              </a:rPr>
              <a:t>u</a:t>
            </a:r>
            <a:r>
              <a:rPr lang="fr-FR" sz="9600" dirty="0" smtClean="0">
                <a:solidFill>
                  <a:srgbClr val="00FFFF"/>
                </a:solidFill>
                <a:latin typeface="Georgia" pitchFamily="18" charset="0"/>
                <a:cs typeface="Arial" pitchFamily="34" charset="0"/>
              </a:rPr>
              <a:t>x</a:t>
            </a:r>
            <a:r>
              <a:rPr lang="fr-FR" sz="9600" dirty="0" smtClean="0">
                <a:solidFill>
                  <a:schemeClr val="accent6">
                    <a:lumMod val="75000"/>
                    <a:lumOff val="25000"/>
                  </a:schemeClr>
                </a:solidFill>
                <a:latin typeface="Georgia" pitchFamily="18" charset="0"/>
                <a:cs typeface="Arial" pitchFamily="34" charset="0"/>
              </a:rPr>
              <a:t> </a:t>
            </a:r>
            <a:r>
              <a:rPr lang="fr-FR" sz="9600" dirty="0" smtClean="0">
                <a:solidFill>
                  <a:srgbClr val="FF6699"/>
                </a:solidFill>
                <a:latin typeface="Georgia" pitchFamily="18" charset="0"/>
                <a:cs typeface="Arial" pitchFamily="34" charset="0"/>
              </a:rPr>
              <a:t>q</a:t>
            </a:r>
            <a:r>
              <a:rPr lang="fr-FR" sz="9600" dirty="0" smtClean="0">
                <a:solidFill>
                  <a:srgbClr val="008080"/>
                </a:solidFill>
                <a:latin typeface="Georgia" pitchFamily="18" charset="0"/>
                <a:cs typeface="Arial" pitchFamily="34" charset="0"/>
              </a:rPr>
              <a:t>u</a:t>
            </a:r>
            <a:r>
              <a:rPr lang="fr-FR" sz="9600" dirty="0" smtClean="0">
                <a:solidFill>
                  <a:srgbClr val="A50021"/>
                </a:solidFill>
                <a:latin typeface="Georgia" pitchFamily="18" charset="0"/>
                <a:cs typeface="Arial" pitchFamily="34" charset="0"/>
              </a:rPr>
              <a:t>e</a:t>
            </a:r>
            <a:r>
              <a:rPr lang="fr-FR" sz="9600" dirty="0" smtClean="0">
                <a:solidFill>
                  <a:srgbClr val="808000"/>
                </a:solidFill>
                <a:latin typeface="Georgia" pitchFamily="18" charset="0"/>
                <a:cs typeface="Arial" pitchFamily="34" charset="0"/>
              </a:rPr>
              <a:t>s</a:t>
            </a:r>
            <a:r>
              <a:rPr lang="fr-FR" sz="9600" dirty="0" smtClean="0">
                <a:solidFill>
                  <a:srgbClr val="000099"/>
                </a:solidFill>
                <a:latin typeface="Georgia" pitchFamily="18" charset="0"/>
                <a:cs typeface="Arial" pitchFamily="34" charset="0"/>
              </a:rPr>
              <a:t>t</a:t>
            </a:r>
            <a:r>
              <a:rPr lang="fr-FR" sz="96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Georgia" pitchFamily="18" charset="0"/>
                <a:cs typeface="Arial" pitchFamily="34" charset="0"/>
              </a:rPr>
              <a:t>i</a:t>
            </a:r>
            <a:r>
              <a:rPr lang="fr-FR" sz="9600" dirty="0" smtClean="0">
                <a:solidFill>
                  <a:schemeClr val="accent4">
                    <a:lumMod val="60000"/>
                    <a:lumOff val="40000"/>
                  </a:schemeClr>
                </a:solidFill>
                <a:latin typeface="Georgia" pitchFamily="18" charset="0"/>
                <a:cs typeface="Arial" pitchFamily="34" charset="0"/>
              </a:rPr>
              <a:t>o</a:t>
            </a:r>
            <a:r>
              <a:rPr lang="fr-FR" sz="9600" dirty="0" smtClean="0">
                <a:solidFill>
                  <a:srgbClr val="663300"/>
                </a:solidFill>
                <a:latin typeface="Georgia" pitchFamily="18" charset="0"/>
                <a:cs typeface="Arial" pitchFamily="34" charset="0"/>
              </a:rPr>
              <a:t>n</a:t>
            </a:r>
            <a:r>
              <a:rPr lang="fr-FR" sz="9600" dirty="0" smtClean="0">
                <a:solidFill>
                  <a:schemeClr val="accent1">
                    <a:lumMod val="75000"/>
                  </a:schemeClr>
                </a:solidFill>
                <a:latin typeface="Georgia" pitchFamily="18" charset="0"/>
                <a:cs typeface="Arial" pitchFamily="34" charset="0"/>
              </a:rPr>
              <a:t>s</a:t>
            </a:r>
            <a:r>
              <a:rPr lang="fr-FR" sz="9600" dirty="0" smtClean="0">
                <a:latin typeface="Georgia" pitchFamily="18" charset="0"/>
                <a:cs typeface="Arial" pitchFamily="34" charset="0"/>
              </a:rPr>
              <a:t>.</a:t>
            </a:r>
            <a:endParaRPr lang="fr-FR" sz="9600" dirty="0">
              <a:latin typeface="Georgia" pitchFamily="18" charset="0"/>
              <a:cs typeface="Arial" pitchFamily="34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N°7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1340768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600" noProof="0" dirty="0" smtClean="0">
                <a:solidFill>
                  <a:schemeClr val="accent6">
                    <a:lumMod val="75000"/>
                    <a:lumOff val="2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Le calcul donne : </a:t>
            </a:r>
            <a:endParaRPr kumimoji="0" lang="fr-FR" sz="6600" b="0" i="0" u="none" strike="noStrike" kern="1200" cap="none" spc="0" normalizeH="0" baseline="0" noProof="0" dirty="0" smtClean="0">
              <a:ln>
                <a:noFill/>
              </a:ln>
              <a:solidFill>
                <a:schemeClr val="accent6">
                  <a:lumMod val="75000"/>
                  <a:lumOff val="25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23554" name="Object 2"/>
          <p:cNvGraphicFramePr>
            <a:graphicFrameLocks noChangeAspect="1"/>
          </p:cNvGraphicFramePr>
          <p:nvPr/>
        </p:nvGraphicFramePr>
        <p:xfrm>
          <a:off x="525463" y="2987675"/>
          <a:ext cx="7894637" cy="2497138"/>
        </p:xfrm>
        <a:graphic>
          <a:graphicData uri="http://schemas.openxmlformats.org/presentationml/2006/ole">
            <p:oleObj spid="_x0000_s83972" name="Équation" r:id="rId4" imgW="1244600" imgH="393700" progId="Equation.3">
              <p:embed/>
            </p:oleObj>
          </a:graphicData>
        </a:graphic>
      </p:graphicFrame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2355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N°8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23554" name="Object 2"/>
          <p:cNvGraphicFramePr>
            <a:graphicFrameLocks noChangeAspect="1"/>
          </p:cNvGraphicFramePr>
          <p:nvPr/>
        </p:nvGraphicFramePr>
        <p:xfrm>
          <a:off x="108504" y="3724707"/>
          <a:ext cx="9000000" cy="1516626"/>
        </p:xfrm>
        <a:graphic>
          <a:graphicData uri="http://schemas.openxmlformats.org/presentationml/2006/ole">
            <p:oleObj spid="_x0000_s84996" name="Équation" r:id="rId4" imgW="2260600" imgH="381000" progId="Equation.3">
              <p:embed/>
            </p:oleObj>
          </a:graphicData>
        </a:graphic>
      </p:graphicFrame>
      <p:sp>
        <p:nvSpPr>
          <p:cNvPr id="8" name="Titre 1"/>
          <p:cNvSpPr txBox="1">
            <a:spLocks/>
          </p:cNvSpPr>
          <p:nvPr/>
        </p:nvSpPr>
        <p:spPr bwMode="auto">
          <a:xfrm>
            <a:off x="0" y="1556792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000" dirty="0" smtClean="0">
                <a:solidFill>
                  <a:srgbClr val="00B05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L’écriture à l’aide d’un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000" dirty="0" smtClean="0">
                <a:solidFill>
                  <a:srgbClr val="00B05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seul quotient donne : </a:t>
            </a:r>
            <a:endParaRPr kumimoji="0" lang="fr-FR" sz="6000" b="0" i="0" u="none" strike="noStrike" kern="1200" cap="none" spc="0" normalizeH="0" baseline="0" noProof="0" dirty="0" smtClean="0">
              <a:ln>
                <a:noFill/>
              </a:ln>
              <a:solidFill>
                <a:srgbClr val="00B050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2355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N°9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3429000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VRAI ou FAUX :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5200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il existe un réel </a:t>
            </a:r>
            <a:r>
              <a:rPr lang="fr-FR" sz="5200" i="1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5200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tel que  </a:t>
            </a:r>
            <a:r>
              <a:rPr lang="fr-FR" sz="5200" i="1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lang="fr-FR" sz="5200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lang="fr-FR" sz="5200" i="1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5200" dirty="0" smtClean="0">
                <a:solidFill>
                  <a:srgbClr val="FF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) </a:t>
            </a:r>
            <a:r>
              <a:rPr lang="fr-FR" sz="5200" dirty="0" smtClean="0">
                <a:solidFill>
                  <a:srgbClr val="FF0000"/>
                </a:solidFill>
                <a:latin typeface="Times New Roman"/>
                <a:ea typeface="+mj-ea"/>
                <a:cs typeface="Times New Roman"/>
              </a:rPr>
              <a:t>&gt; 0.</a:t>
            </a:r>
            <a:r>
              <a:rPr kumimoji="0" lang="fr-FR" sz="5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  <p:sp>
        <p:nvSpPr>
          <p:cNvPr id="10" name="Titre 1"/>
          <p:cNvSpPr txBox="1">
            <a:spLocks/>
          </p:cNvSpPr>
          <p:nvPr/>
        </p:nvSpPr>
        <p:spPr bwMode="auto">
          <a:xfrm>
            <a:off x="0" y="908720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Soit 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la fonction définie sur 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ℝ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par 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) = (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x+</a:t>
            </a:r>
            <a:r>
              <a:rPr kumimoji="0" lang="fr-FR" sz="62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1)²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– </a:t>
            </a:r>
            <a:r>
              <a:rPr lang="fr-FR" sz="6200" dirty="0" smtClean="0">
                <a:latin typeface="Times New Roman" pitchFamily="18" charset="0"/>
                <a:ea typeface="+mj-ea"/>
                <a:cs typeface="Times New Roman" pitchFamily="18" charset="0"/>
              </a:rPr>
              <a:t>30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.</a:t>
            </a:r>
            <a:endParaRPr kumimoji="0" lang="fr-FR" sz="6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8" name="Croix 7"/>
          <p:cNvSpPr/>
          <p:nvPr/>
        </p:nvSpPr>
        <p:spPr>
          <a:xfrm rot="2679104">
            <a:off x="5127932" y="2900946"/>
            <a:ext cx="1628088" cy="1635889"/>
          </a:xfrm>
          <a:prstGeom prst="plus">
            <a:avLst>
              <a:gd name="adj" fmla="val 47181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Bouée 8"/>
          <p:cNvSpPr/>
          <p:nvPr/>
        </p:nvSpPr>
        <p:spPr>
          <a:xfrm>
            <a:off x="1331640" y="3068960"/>
            <a:ext cx="2520280" cy="1368152"/>
          </a:xfrm>
          <a:prstGeom prst="donut">
            <a:avLst>
              <a:gd name="adj" fmla="val 8010"/>
            </a:avLst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1" name="Titre 1"/>
          <p:cNvSpPr txBox="1">
            <a:spLocks/>
          </p:cNvSpPr>
          <p:nvPr/>
        </p:nvSpPr>
        <p:spPr bwMode="auto">
          <a:xfrm>
            <a:off x="36512" y="4941168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600" dirty="0" smtClean="0">
                <a:solidFill>
                  <a:srgbClr val="66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Par exemple </a:t>
            </a:r>
            <a:r>
              <a:rPr lang="fr-FR" sz="6600" i="1" dirty="0" smtClean="0">
                <a:solidFill>
                  <a:srgbClr val="66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lang="fr-FR" sz="6600" dirty="0" smtClean="0">
                <a:solidFill>
                  <a:srgbClr val="6600FF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(5) &gt; 0.</a:t>
            </a:r>
            <a:r>
              <a:rPr kumimoji="0" lang="fr-FR" sz="5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500"/>
                            </p:stCondLst>
                            <p:childTnLst>
                              <p:par>
                                <p:cTn id="21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3" dur="1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0" grpId="0"/>
      <p:bldP spid="8" grpId="0" animBg="1"/>
      <p:bldP spid="9" grpId="0" animBg="1"/>
      <p:bldP spid="11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N°10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Titre 1"/>
          <p:cNvSpPr txBox="1">
            <a:spLocks/>
          </p:cNvSpPr>
          <p:nvPr/>
        </p:nvSpPr>
        <p:spPr bwMode="auto">
          <a:xfrm>
            <a:off x="-36512" y="3861048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600" dirty="0" smtClean="0">
                <a:solidFill>
                  <a:srgbClr val="0048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l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rgbClr val="0048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’ensemble vide noté 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rgbClr val="0048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  <a:sym typeface="Symbol"/>
              </a:rPr>
              <a:t>.</a:t>
            </a:r>
            <a:endParaRPr kumimoji="0" lang="fr-FR" sz="6600" b="0" i="0" u="none" strike="noStrike" kern="1200" cap="none" spc="0" normalizeH="0" baseline="0" noProof="0" dirty="0" smtClean="0">
              <a:ln>
                <a:noFill/>
              </a:ln>
              <a:solidFill>
                <a:srgbClr val="004800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sp>
        <p:nvSpPr>
          <p:cNvPr id="10" name="Titre 1"/>
          <p:cNvSpPr txBox="1">
            <a:spLocks/>
          </p:cNvSpPr>
          <p:nvPr/>
        </p:nvSpPr>
        <p:spPr bwMode="auto">
          <a:xfrm>
            <a:off x="36512" y="1844824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5400" noProof="0" dirty="0" smtClean="0">
                <a:latin typeface="Times New Roman" pitchFamily="18" charset="0"/>
                <a:ea typeface="+mj-ea"/>
                <a:cs typeface="Times New Roman" pitchFamily="18" charset="0"/>
              </a:rPr>
              <a:t>L’ensemble des nombres </a:t>
            </a:r>
            <a:r>
              <a:rPr lang="fr-FR" sz="5400" i="1" noProof="0" dirty="0" smtClean="0">
                <a:latin typeface="Times New Roman" pitchFamily="18" charset="0"/>
                <a:ea typeface="+mj-ea"/>
                <a:cs typeface="Times New Roman" pitchFamily="18" charset="0"/>
              </a:rPr>
              <a:t>x </a:t>
            </a:r>
            <a:r>
              <a:rPr lang="fr-FR" sz="5400" noProof="0" dirty="0" smtClean="0">
                <a:latin typeface="Times New Roman" pitchFamily="18" charset="0"/>
                <a:ea typeface="+mj-ea"/>
                <a:cs typeface="Times New Roman" pitchFamily="18" charset="0"/>
              </a:rPr>
              <a:t>tels que</a:t>
            </a:r>
            <a:r>
              <a:rPr kumimoji="0" lang="fr-FR" sz="5400" b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« </a:t>
            </a:r>
            <a:r>
              <a:rPr lang="fr-FR" sz="5400" i="1" dirty="0" smtClean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fr-FR" sz="5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fr-FR" sz="5400" dirty="0" smtClean="0">
                <a:latin typeface="Times New Roman"/>
                <a:cs typeface="Times New Roman"/>
              </a:rPr>
              <a:t>≥</a:t>
            </a:r>
            <a:r>
              <a:rPr lang="fr-FR" sz="5400" dirty="0" smtClean="0">
                <a:latin typeface="Times New Roman" pitchFamily="18" charset="0"/>
                <a:cs typeface="Times New Roman" pitchFamily="18" charset="0"/>
              </a:rPr>
              <a:t> 10 et </a:t>
            </a:r>
            <a:r>
              <a:rPr lang="fr-FR" sz="5400" i="1" dirty="0" smtClean="0">
                <a:latin typeface="Times New Roman" pitchFamily="18" charset="0"/>
                <a:cs typeface="Times New Roman" pitchFamily="18" charset="0"/>
              </a:rPr>
              <a:t>x</a:t>
            </a:r>
            <a:r>
              <a:rPr lang="fr-FR" sz="5400" dirty="0" smtClean="0">
                <a:latin typeface="Times New Roman" pitchFamily="18" charset="0"/>
                <a:cs typeface="Times New Roman" pitchFamily="18" charset="0"/>
              </a:rPr>
              <a:t> &lt; 2 » est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40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2714625"/>
            <a:ext cx="9144000" cy="1143000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fr-FR" sz="8000" cap="small" dirty="0" smtClean="0">
                <a:solidFill>
                  <a:schemeClr val="accent5"/>
                </a:solidFill>
                <a:latin typeface="Georgia" pitchFamily="18" charset="0"/>
                <a:cs typeface="Arial" pitchFamily="34" charset="0"/>
              </a:rPr>
              <a:t>FIN</a:t>
            </a:r>
            <a:endParaRPr lang="fr-FR" sz="8000" cap="small" dirty="0">
              <a:solidFill>
                <a:schemeClr val="accent5"/>
              </a:solidFill>
              <a:latin typeface="Georgia" pitchFamily="18" charset="0"/>
              <a:cs typeface="Arial" pitchFamily="34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N°1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itre 1"/>
          <p:cNvSpPr txBox="1">
            <a:spLocks/>
          </p:cNvSpPr>
          <p:nvPr/>
        </p:nvSpPr>
        <p:spPr bwMode="auto">
          <a:xfrm>
            <a:off x="0" y="1700808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– 4 est-il solution de l’inéquation suivante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  <a:r>
              <a:rPr lang="fr-FR" sz="6600" dirty="0" smtClean="0">
                <a:solidFill>
                  <a:srgbClr val="C0000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?</a:t>
            </a:r>
            <a:endParaRPr kumimoji="0" lang="fr-FR" sz="6600" b="0" u="none" strike="noStrike" kern="1200" cap="none" spc="0" normalizeH="0" baseline="0" noProof="0" dirty="0" smtClean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40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  <p:sp>
        <p:nvSpPr>
          <p:cNvPr id="9" name="Titre 1"/>
          <p:cNvSpPr txBox="1">
            <a:spLocks/>
          </p:cNvSpPr>
          <p:nvPr/>
        </p:nvSpPr>
        <p:spPr bwMode="auto">
          <a:xfrm>
            <a:off x="0" y="4077072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6600" dirty="0" smtClean="0"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kumimoji="0" lang="fr-FR" sz="66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+ 2) (</a:t>
            </a:r>
            <a:r>
              <a:rPr lang="fr-FR" sz="6600" dirty="0" smtClean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kumimoji="0" lang="fr-FR" sz="66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 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–</a:t>
            </a:r>
            <a:r>
              <a:rPr kumimoji="0" lang="fr-FR" sz="66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5)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/>
                <a:ea typeface="+mj-ea"/>
                <a:cs typeface="Times New Roman"/>
              </a:rPr>
              <a:t>≤</a:t>
            </a:r>
            <a:r>
              <a:rPr kumimoji="0" lang="fr-FR" sz="66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0  </a:t>
            </a:r>
            <a:endParaRPr kumimoji="0" lang="fr-FR" sz="66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N°2</a:t>
            </a:r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itre 1"/>
          <p:cNvSpPr txBox="1">
            <a:spLocks/>
          </p:cNvSpPr>
          <p:nvPr/>
        </p:nvSpPr>
        <p:spPr bwMode="auto">
          <a:xfrm>
            <a:off x="0" y="1152128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6600" dirty="0" smtClean="0">
                <a:solidFill>
                  <a:srgbClr val="6600FF"/>
                </a:solidFill>
                <a:latin typeface="Times New Roman" pitchFamily="18" charset="0"/>
                <a:cs typeface="Times New Roman" pitchFamily="18" charset="0"/>
              </a:rPr>
              <a:t>Résoudre dans ℝ l’équation suivante :</a:t>
            </a: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3789040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fr-FR" sz="6600" i="1" dirty="0" smtClean="0"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6600" dirty="0" smtClean="0">
                <a:latin typeface="Times New Roman" pitchFamily="18" charset="0"/>
                <a:ea typeface="+mj-ea"/>
                <a:cs typeface="Times New Roman" pitchFamily="18" charset="0"/>
              </a:rPr>
              <a:t>² + 5 = 7</a:t>
            </a:r>
            <a:endParaRPr kumimoji="0" lang="fr-FR" sz="66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N°3</a:t>
            </a:r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itre 1"/>
          <p:cNvSpPr txBox="1">
            <a:spLocks/>
          </p:cNvSpPr>
          <p:nvPr/>
        </p:nvSpPr>
        <p:spPr bwMode="auto">
          <a:xfrm>
            <a:off x="0" y="1152128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6600" dirty="0" smtClean="0">
                <a:solidFill>
                  <a:srgbClr val="009900"/>
                </a:solidFill>
                <a:latin typeface="Times New Roman" pitchFamily="18" charset="0"/>
                <a:cs typeface="Times New Roman" pitchFamily="18" charset="0"/>
              </a:rPr>
              <a:t>Développer l’expression : </a:t>
            </a: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3429000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fr-FR" sz="8000" dirty="0" smtClean="0">
                <a:latin typeface="Times New Roman" pitchFamily="18" charset="0"/>
                <a:ea typeface="+mj-ea"/>
                <a:cs typeface="Times New Roman" pitchFamily="18" charset="0"/>
              </a:rPr>
              <a:t>– (</a:t>
            </a:r>
            <a:r>
              <a:rPr lang="fr-FR" sz="8000" i="1" dirty="0" smtClean="0">
                <a:latin typeface="Times New Roman" pitchFamily="18" charset="0"/>
                <a:ea typeface="+mj-ea"/>
                <a:cs typeface="Times New Roman" pitchFamily="18" charset="0"/>
              </a:rPr>
              <a:t>x + </a:t>
            </a:r>
            <a:r>
              <a:rPr lang="fr-FR" sz="8000" dirty="0" smtClean="0">
                <a:latin typeface="Times New Roman" pitchFamily="18" charset="0"/>
                <a:ea typeface="+mj-ea"/>
                <a:cs typeface="Times New Roman" pitchFamily="18" charset="0"/>
              </a:rPr>
              <a:t>5)²</a:t>
            </a:r>
            <a:endParaRPr kumimoji="0" lang="fr-FR" sz="80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N°4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itre 1"/>
          <p:cNvSpPr txBox="1">
            <a:spLocks/>
          </p:cNvSpPr>
          <p:nvPr/>
        </p:nvSpPr>
        <p:spPr bwMode="auto">
          <a:xfrm>
            <a:off x="-36512" y="980728"/>
            <a:ext cx="9180512" cy="15121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Soit </a:t>
            </a:r>
            <a:r>
              <a:rPr lang="fr-FR" sz="6000" i="1" dirty="0" smtClean="0">
                <a:latin typeface="Times New Roman" pitchFamily="18" charset="0"/>
                <a:ea typeface="+mj-ea"/>
                <a:cs typeface="Times New Roman" pitchFamily="18" charset="0"/>
              </a:rPr>
              <a:t>g</a:t>
            </a:r>
            <a:r>
              <a:rPr kumimoji="0" lang="fr-FR" sz="6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la fonction définie par </a:t>
            </a: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4437112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ctr">
              <a:defRPr/>
            </a:pPr>
            <a:r>
              <a:rPr lang="fr-FR" sz="6000" noProof="0" dirty="0" smtClean="0">
                <a:solidFill>
                  <a:srgbClr val="00808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Quel est l’ensemble de définition de la fonction </a:t>
            </a:r>
            <a:r>
              <a:rPr lang="fr-FR" sz="6000" i="1" noProof="0" dirty="0" smtClean="0">
                <a:solidFill>
                  <a:srgbClr val="00808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g</a:t>
            </a:r>
            <a:r>
              <a:rPr lang="fr-FR" sz="6000" noProof="0" dirty="0" smtClean="0">
                <a:solidFill>
                  <a:srgbClr val="008080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?</a:t>
            </a:r>
            <a:endParaRPr kumimoji="0" lang="fr-FR" sz="6000" b="0" i="1" u="none" strike="noStrike" kern="1200" cap="none" spc="0" normalizeH="0" baseline="0" noProof="0" dirty="0" smtClean="0">
              <a:ln>
                <a:noFill/>
              </a:ln>
              <a:solidFill>
                <a:srgbClr val="008080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56321" name="Object 1"/>
          <p:cNvGraphicFramePr>
            <a:graphicFrameLocks noChangeAspect="1"/>
          </p:cNvGraphicFramePr>
          <p:nvPr/>
        </p:nvGraphicFramePr>
        <p:xfrm>
          <a:off x="2195736" y="2060848"/>
          <a:ext cx="4464496" cy="2232248"/>
        </p:xfrm>
        <a:graphic>
          <a:graphicData uri="http://schemas.openxmlformats.org/presentationml/2006/ole">
            <p:oleObj spid="_x0000_s56323" name="Équation" r:id="rId4" imgW="736600" imgH="368300" progId="Equation.3">
              <p:embed/>
            </p:oleObj>
          </a:graphicData>
        </a:graphic>
      </p:graphicFrame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56321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5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N°5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1340768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  <a:lumOff val="25000"/>
                  </a:schemeClr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Simplifier le nombre suivant</a:t>
            </a:r>
            <a:r>
              <a:rPr kumimoji="0" lang="fr-FR" sz="6600" b="0" i="0" u="none" strike="noStrike" kern="1200" cap="none" spc="0" normalizeH="0" noProof="0" dirty="0" smtClean="0">
                <a:ln>
                  <a:noFill/>
                </a:ln>
                <a:solidFill>
                  <a:schemeClr val="accent6">
                    <a:lumMod val="75000"/>
                    <a:lumOff val="25000"/>
                  </a:schemeClr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où </a:t>
            </a:r>
            <a:r>
              <a:rPr kumimoji="0" lang="fr-FR" sz="6600" b="0" i="1" u="none" strike="noStrike" kern="1200" cap="none" spc="0" normalizeH="0" noProof="0" dirty="0" smtClean="0">
                <a:ln>
                  <a:noFill/>
                </a:ln>
                <a:solidFill>
                  <a:schemeClr val="accent6">
                    <a:lumMod val="75000"/>
                    <a:lumOff val="25000"/>
                  </a:schemeClr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600" b="0" u="none" strike="noStrike" kern="1200" cap="none" spc="0" normalizeH="0" noProof="0" dirty="0" smtClean="0">
                <a:ln>
                  <a:noFill/>
                </a:ln>
                <a:solidFill>
                  <a:schemeClr val="accent6">
                    <a:lumMod val="75000"/>
                    <a:lumOff val="25000"/>
                  </a:schemeClr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est un réel</a:t>
            </a: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  <a:lumOff val="25000"/>
                  </a:schemeClr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: </a:t>
            </a:r>
          </a:p>
        </p:txBody>
      </p:sp>
      <p:graphicFrame>
        <p:nvGraphicFramePr>
          <p:cNvPr id="23554" name="Object 2"/>
          <p:cNvGraphicFramePr>
            <a:graphicFrameLocks noChangeAspect="1"/>
          </p:cNvGraphicFramePr>
          <p:nvPr/>
        </p:nvGraphicFramePr>
        <p:xfrm>
          <a:off x="1211263" y="3326036"/>
          <a:ext cx="6523037" cy="2335212"/>
        </p:xfrm>
        <a:graphic>
          <a:graphicData uri="http://schemas.openxmlformats.org/presentationml/2006/ole">
            <p:oleObj spid="_x0000_s23556" name="Équation" r:id="rId4" imgW="1028700" imgH="368300" progId="Equation.3">
              <p:embed/>
            </p:oleObj>
          </a:graphicData>
        </a:graphic>
      </p:graphicFrame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2355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N°6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4077072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660066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VRAI ou FAUX :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600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Pour tout </a:t>
            </a:r>
            <a:r>
              <a:rPr lang="fr-FR" sz="6600" i="1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6600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 réel, </a:t>
            </a:r>
            <a:r>
              <a:rPr lang="fr-FR" sz="6600" i="1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lang="fr-FR" sz="6600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lang="fr-FR" sz="6600" i="1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lang="fr-FR" sz="6600" dirty="0" smtClean="0">
                <a:solidFill>
                  <a:srgbClr val="660066"/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) </a:t>
            </a:r>
            <a:r>
              <a:rPr lang="fr-FR" sz="6600" dirty="0" smtClean="0">
                <a:solidFill>
                  <a:srgbClr val="660066"/>
                </a:solidFill>
                <a:latin typeface="Times New Roman"/>
                <a:ea typeface="+mj-ea"/>
                <a:cs typeface="Times New Roman"/>
              </a:rPr>
              <a:t>≤ 0.</a:t>
            </a:r>
            <a:r>
              <a:rPr kumimoji="0" lang="fr-FR" sz="6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660066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  <p:sp>
        <p:nvSpPr>
          <p:cNvPr id="10" name="Titre 1"/>
          <p:cNvSpPr txBox="1">
            <a:spLocks/>
          </p:cNvSpPr>
          <p:nvPr/>
        </p:nvSpPr>
        <p:spPr bwMode="auto">
          <a:xfrm>
            <a:off x="0" y="1152128"/>
            <a:ext cx="9144000" cy="24928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Soit 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la fonction définie sur 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ℝ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par 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f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(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</a:t>
            </a:r>
            <a:r>
              <a:rPr kumimoji="0" lang="fr-FR" sz="6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) = – 4(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x+</a:t>
            </a:r>
            <a:r>
              <a:rPr kumimoji="0" lang="fr-FR" sz="62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1)²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 – </a:t>
            </a:r>
            <a:r>
              <a:rPr kumimoji="0" lang="fr-FR" sz="6200" b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6</a:t>
            </a:r>
            <a:r>
              <a:rPr kumimoji="0" lang="fr-FR" sz="6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.</a:t>
            </a:r>
            <a:endParaRPr kumimoji="0" lang="fr-FR" sz="6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0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/>
          <a:lstStyle/>
          <a:p>
            <a:pPr eaLnBrk="1" hangingPunct="1"/>
            <a:r>
              <a:rPr lang="fr-FR" sz="6600" b="1" dirty="0" smtClean="0">
                <a:latin typeface="Times New Roman" pitchFamily="18" charset="0"/>
                <a:cs typeface="Times New Roman" pitchFamily="18" charset="0"/>
              </a:rPr>
              <a:t>N°7</a:t>
            </a:r>
          </a:p>
        </p:txBody>
      </p:sp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fr-FR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0" y="13620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itre 1"/>
          <p:cNvSpPr txBox="1">
            <a:spLocks/>
          </p:cNvSpPr>
          <p:nvPr/>
        </p:nvSpPr>
        <p:spPr bwMode="auto">
          <a:xfrm>
            <a:off x="0" y="1340768"/>
            <a:ext cx="9144000" cy="14401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fr-FR" sz="6600" noProof="0" dirty="0" smtClean="0">
                <a:solidFill>
                  <a:schemeClr val="accent6">
                    <a:lumMod val="75000"/>
                    <a:lumOff val="2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Calculer : </a:t>
            </a:r>
            <a:endParaRPr kumimoji="0" lang="fr-FR" sz="6600" b="0" i="0" u="none" strike="noStrike" kern="1200" cap="none" spc="0" normalizeH="0" baseline="0" noProof="0" dirty="0" smtClean="0">
              <a:ln>
                <a:noFill/>
              </a:ln>
              <a:solidFill>
                <a:schemeClr val="accent6">
                  <a:lumMod val="75000"/>
                  <a:lumOff val="25000"/>
                </a:schemeClr>
              </a:solidFill>
              <a:effectLst/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23554" name="Object 2"/>
          <p:cNvGraphicFramePr>
            <a:graphicFrameLocks noChangeAspect="1"/>
          </p:cNvGraphicFramePr>
          <p:nvPr/>
        </p:nvGraphicFramePr>
        <p:xfrm>
          <a:off x="1411288" y="2908300"/>
          <a:ext cx="6121400" cy="2657475"/>
        </p:xfrm>
        <a:graphic>
          <a:graphicData uri="http://schemas.openxmlformats.org/presentationml/2006/ole">
            <p:oleObj spid="_x0000_s79876" name="Équation" r:id="rId4" imgW="965200" imgH="419100" progId="Equation.3">
              <p:embed/>
            </p:oleObj>
          </a:graphicData>
        </a:graphic>
      </p:graphicFrame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4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1" dur="1" fill="hold"/>
                                        <p:tgtEl>
                                          <p:spTgt spid="23554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>
</file>

<file path=ppt/theme/theme1.xml><?xml version="1.0" encoding="utf-8"?>
<a:theme xmlns:a="http://schemas.openxmlformats.org/drawingml/2006/main" name="Thème Office">
  <a:themeElements>
    <a:clrScheme name="Personnalisé 2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2060"/>
      </a:accent6>
      <a:hlink>
        <a:srgbClr val="17BBFD"/>
      </a:hlink>
      <a:folHlink>
        <a:srgbClr val="FF79C2"/>
      </a:folHlink>
    </a:clrScheme>
    <a:fontScheme name="Office 2">
      <a:majorFont>
        <a:latin typeface="Calibri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ambria"/>
        <a:ea typeface=""/>
        <a:cs typeface=""/>
        <a:font script="Jpan" typeface="HG明朝B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1085</TotalTime>
  <Words>415</Words>
  <Application>Microsoft Office PowerPoint</Application>
  <PresentationFormat>Affichage à l'écran (4:3)</PresentationFormat>
  <Paragraphs>99</Paragraphs>
  <Slides>24</Slides>
  <Notes>24</Notes>
  <HiddenSlides>0</HiddenSlides>
  <MMClips>0</MMClips>
  <ScaleCrop>false</ScaleCrop>
  <HeadingPairs>
    <vt:vector size="6" baseType="variant">
      <vt:variant>
        <vt:lpstr>Thème</vt:lpstr>
      </vt:variant>
      <vt:variant>
        <vt:i4>1</vt:i4>
      </vt:variant>
      <vt:variant>
        <vt:lpstr>Serveurs OLE incorporés</vt:lpstr>
      </vt:variant>
      <vt:variant>
        <vt:i4>1</vt:i4>
      </vt:variant>
      <vt:variant>
        <vt:lpstr>Titres des diapositives</vt:lpstr>
      </vt:variant>
      <vt:variant>
        <vt:i4>24</vt:i4>
      </vt:variant>
    </vt:vector>
  </HeadingPairs>
  <TitlesOfParts>
    <vt:vector size="26" baseType="lpstr">
      <vt:lpstr>Thème Office</vt:lpstr>
      <vt:lpstr>Équation</vt:lpstr>
      <vt:lpstr>Diapositive 0</vt:lpstr>
      <vt:lpstr>Répondre aux questions.</vt:lpstr>
      <vt:lpstr>N°1</vt:lpstr>
      <vt:lpstr>N°2</vt:lpstr>
      <vt:lpstr>N°3</vt:lpstr>
      <vt:lpstr>N°4</vt:lpstr>
      <vt:lpstr>N°5</vt:lpstr>
      <vt:lpstr>N°6</vt:lpstr>
      <vt:lpstr>N°7</vt:lpstr>
      <vt:lpstr>N°8</vt:lpstr>
      <vt:lpstr>N°9</vt:lpstr>
      <vt:lpstr>N°10</vt:lpstr>
      <vt:lpstr>Correction</vt:lpstr>
      <vt:lpstr>N°1</vt:lpstr>
      <vt:lpstr>N°2</vt:lpstr>
      <vt:lpstr>N°3</vt:lpstr>
      <vt:lpstr>N°4</vt:lpstr>
      <vt:lpstr>N°5</vt:lpstr>
      <vt:lpstr>N°6</vt:lpstr>
      <vt:lpstr>N°7</vt:lpstr>
      <vt:lpstr>N°8</vt:lpstr>
      <vt:lpstr>N°9</vt:lpstr>
      <vt:lpstr>N°10</vt:lpstr>
      <vt:lpstr>FIN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0</dc:title>
  <dc:creator>Marielle Séguy</dc:creator>
  <cp:lastModifiedBy>PC-MS</cp:lastModifiedBy>
  <cp:revision>274</cp:revision>
  <dcterms:created xsi:type="dcterms:W3CDTF">2008-11-15T15:38:50Z</dcterms:created>
  <dcterms:modified xsi:type="dcterms:W3CDTF">2016-04-21T08:24:00Z</dcterms:modified>
</cp:coreProperties>
</file>

<file path=docProps/thumbnail.jpeg>
</file>