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6" r:id="rId2"/>
    <p:sldId id="290" r:id="rId3"/>
    <p:sldId id="291" r:id="rId4"/>
    <p:sldId id="261" r:id="rId5"/>
    <p:sldId id="298" r:id="rId6"/>
    <p:sldId id="263" r:id="rId7"/>
    <p:sldId id="265" r:id="rId8"/>
    <p:sldId id="282" r:id="rId9"/>
    <p:sldId id="267" r:id="rId10"/>
    <p:sldId id="269" r:id="rId11"/>
    <p:sldId id="271" r:id="rId12"/>
    <p:sldId id="273" r:id="rId13"/>
    <p:sldId id="280" r:id="rId14"/>
    <p:sldId id="281" r:id="rId15"/>
    <p:sldId id="287" r:id="rId16"/>
    <p:sldId id="286" r:id="rId17"/>
    <p:sldId id="288" r:id="rId18"/>
    <p:sldId id="266" r:id="rId19"/>
    <p:sldId id="296" r:id="rId20"/>
    <p:sldId id="297" r:id="rId21"/>
    <p:sldId id="270" r:id="rId22"/>
    <p:sldId id="272" r:id="rId23"/>
    <p:sldId id="275" r:id="rId24"/>
    <p:sldId id="277" r:id="rId25"/>
    <p:sldId id="285" r:id="rId26"/>
    <p:sldId id="278" r:id="rId27"/>
    <p:sldId id="279" r:id="rId28"/>
    <p:sldId id="289" r:id="rId29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72" autoAdjust="0"/>
    <p:restoredTop sz="94660"/>
  </p:normalViewPr>
  <p:slideViewPr>
    <p:cSldViewPr>
      <p:cViewPr varScale="1">
        <p:scale>
          <a:sx n="69" d="100"/>
          <a:sy n="69" d="100"/>
        </p:scale>
        <p:origin x="-145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55A3B7FC-B9D9-410F-B72F-FADB94385465}" type="datetimeFigureOut">
              <a:rPr lang="fr-FR"/>
              <a:pPr>
                <a:defRPr/>
              </a:pPr>
              <a:t>02/07/2016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51378D7E-373D-4D73-A0D8-53FC0DA99B8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15145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altLang="fr-FR" smtClean="0"/>
          </a:p>
        </p:txBody>
      </p:sp>
      <p:sp>
        <p:nvSpPr>
          <p:cNvPr id="3174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182334E-216B-4F92-8D57-B6CB8F047387}" type="slidenum">
              <a:rPr lang="fr-FR" altLang="fr-FR" smtClean="0"/>
              <a:pPr eaLnBrk="1" hangingPunct="1">
                <a:spcBef>
                  <a:spcPct val="0"/>
                </a:spcBef>
              </a:pPr>
              <a:t>23</a:t>
            </a:fld>
            <a:endParaRPr lang="fr-FR" altLang="fr-F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7209DB-7F7D-47BD-BFD6-ED566AA8B052}" type="datetimeFigureOut">
              <a:rPr lang="fr-FR"/>
              <a:pPr>
                <a:defRPr/>
              </a:pPr>
              <a:t>02/07/2016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517A3B-F969-46AB-9C0B-8FBBC88A212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3960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1F8078-A402-4B99-9DC0-19FF00C1B5AD}" type="datetimeFigureOut">
              <a:rPr lang="fr-FR"/>
              <a:pPr>
                <a:defRPr/>
              </a:pPr>
              <a:t>02/07/2016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AF7F8-C0C7-4556-87BC-18AB2393E7A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7921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892F7D-D8AD-45B3-85B2-53847CBB7D5D}" type="datetimeFigureOut">
              <a:rPr lang="fr-FR"/>
              <a:pPr>
                <a:defRPr/>
              </a:pPr>
              <a:t>02/07/2016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4FA3FE-E021-4F0D-831A-A6273D70B47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85675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27A65E-2461-4843-9ED3-5106100D1882}" type="datetimeFigureOut">
              <a:rPr lang="fr-FR"/>
              <a:pPr>
                <a:defRPr/>
              </a:pPr>
              <a:t>02/07/2016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DDA088-9968-420D-93C8-8B7AA4D65AA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24910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6FA9D1-C5CC-416A-9CB3-56DED152A127}" type="datetimeFigureOut">
              <a:rPr lang="fr-FR"/>
              <a:pPr>
                <a:defRPr/>
              </a:pPr>
              <a:t>02/07/2016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208479-1078-403A-82F0-9EA6E1E1440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3133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DEEA46-DC1C-48E6-9547-F68A1D71B434}" type="datetimeFigureOut">
              <a:rPr lang="fr-FR"/>
              <a:pPr>
                <a:defRPr/>
              </a:pPr>
              <a:t>02/07/2016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6F259F-16D3-4ED6-B731-EB00AE2CA3A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85146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76E00-71BC-4577-B8CE-4683CBEB7682}" type="datetimeFigureOut">
              <a:rPr lang="fr-FR"/>
              <a:pPr>
                <a:defRPr/>
              </a:pPr>
              <a:t>02/07/2016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68B627-5F0B-41DB-B150-52E3C2013AC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5197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BBBF9F-B0E4-4BC4-A814-03C45DC3B311}" type="datetimeFigureOut">
              <a:rPr lang="fr-FR"/>
              <a:pPr>
                <a:defRPr/>
              </a:pPr>
              <a:t>02/07/2016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8CC3EC-4E6A-4C1C-B397-5F662BD50D9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2292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15861D-72B4-46B4-B692-D3B9B0A7E5EC}" type="datetimeFigureOut">
              <a:rPr lang="fr-FR"/>
              <a:pPr>
                <a:defRPr/>
              </a:pPr>
              <a:t>02/07/2016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A8EC6D-AD6B-4C44-BE84-9963A67CF12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018648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50B302-DBA9-4749-A120-06765CDB7C11}" type="datetimeFigureOut">
              <a:rPr lang="fr-FR"/>
              <a:pPr>
                <a:defRPr/>
              </a:pPr>
              <a:t>02/07/2016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ACC524-1B08-4362-B32B-43CBBEC1622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30820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616EF2-B77D-45CF-8C00-23733061E7DA}" type="datetimeFigureOut">
              <a:rPr lang="fr-FR"/>
              <a:pPr>
                <a:defRPr/>
              </a:pPr>
              <a:t>02/07/2016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C6D855-94FA-4B27-B828-CE2743F5692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0819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les styles du texte du masque</a:t>
            </a:r>
          </a:p>
          <a:p>
            <a:pPr lvl="1"/>
            <a:r>
              <a:rPr lang="fr-FR" altLang="fr-FR" smtClean="0"/>
              <a:t>Deuxième niveau</a:t>
            </a:r>
          </a:p>
          <a:p>
            <a:pPr lvl="2"/>
            <a:r>
              <a:rPr lang="fr-FR" altLang="fr-FR" smtClean="0"/>
              <a:t>Troisième niveau</a:t>
            </a:r>
          </a:p>
          <a:p>
            <a:pPr lvl="3"/>
            <a:r>
              <a:rPr lang="fr-FR" altLang="fr-FR" smtClean="0"/>
              <a:t>Quatrième niveau</a:t>
            </a:r>
          </a:p>
          <a:p>
            <a:pPr lvl="4"/>
            <a:r>
              <a:rPr lang="fr-FR" alt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C19C0271-EA46-4DA5-8028-FF555572AB52}" type="datetimeFigureOut">
              <a:rPr lang="fr-FR"/>
              <a:pPr>
                <a:defRPr/>
              </a:pPr>
              <a:t>02/07/2016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A6C86583-D3A2-4A50-9F05-99E6689ABD8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EADA">
            <a:alpha val="10196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re 1"/>
          <p:cNvSpPr>
            <a:spLocks noGrp="1"/>
          </p:cNvSpPr>
          <p:nvPr>
            <p:ph type="ctrTitle"/>
          </p:nvPr>
        </p:nvSpPr>
        <p:spPr>
          <a:xfrm>
            <a:off x="0" y="1557338"/>
            <a:ext cx="9144000" cy="1470025"/>
          </a:xfrm>
        </p:spPr>
        <p:txBody>
          <a:bodyPr/>
          <a:lstStyle/>
          <a:p>
            <a:pPr eaLnBrk="1" hangingPunct="1"/>
            <a:r>
              <a:rPr lang="fr-FR" altLang="fr-FR" sz="6000" dirty="0" smtClean="0"/>
              <a:t>Equations de </a:t>
            </a:r>
            <a:r>
              <a:rPr lang="fr-FR" altLang="fr-FR" sz="6000" dirty="0" smtClean="0"/>
              <a:t>droites :</a:t>
            </a:r>
            <a:endParaRPr lang="fr-FR" altLang="fr-FR" sz="6000" dirty="0" smtClean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0" y="3356992"/>
            <a:ext cx="9144000" cy="122426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sz="6000" dirty="0" smtClean="0">
                <a:solidFill>
                  <a:schemeClr val="accent3">
                    <a:lumMod val="50000"/>
                  </a:schemeClr>
                </a:solidFill>
              </a:rPr>
              <a:t>lectures</a:t>
            </a:r>
            <a:r>
              <a:rPr lang="fr-FR" sz="6000" dirty="0" smtClean="0"/>
              <a:t> </a:t>
            </a:r>
            <a:r>
              <a:rPr lang="fr-FR" sz="6000" dirty="0" smtClean="0">
                <a:solidFill>
                  <a:srgbClr val="FF0000"/>
                </a:solidFill>
              </a:rPr>
              <a:t>graphiques</a:t>
            </a:r>
            <a:endParaRPr lang="fr-FR" sz="6000" dirty="0">
              <a:solidFill>
                <a:srgbClr val="FF0000"/>
              </a:solidFill>
            </a:endParaRPr>
          </a:p>
        </p:txBody>
      </p:sp>
      <p:sp>
        <p:nvSpPr>
          <p:cNvPr id="2052" name="Rectangle 3"/>
          <p:cNvSpPr>
            <a:spLocks noChangeArrowheads="1"/>
          </p:cNvSpPr>
          <p:nvPr/>
        </p:nvSpPr>
        <p:spPr bwMode="auto">
          <a:xfrm>
            <a:off x="0" y="5517232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800" dirty="0">
                <a:latin typeface="Arial" charset="0"/>
              </a:rPr>
              <a:t>Calcul mental et automatismes – IREM de Clermont-Ferrand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fr-FR" altLang="fr-FR" smtClean="0"/>
              <a:t>Q4</a:t>
            </a:r>
            <a:endParaRPr lang="fr-FR" altLang="fr-FR" smtClean="0">
              <a:solidFill>
                <a:srgbClr val="4F6228"/>
              </a:solidFill>
            </a:endParaRPr>
          </a:p>
        </p:txBody>
      </p:sp>
      <p:pic>
        <p:nvPicPr>
          <p:cNvPr id="11267" name="Image 5" descr="C:\Users\Rigaux\AppData\Local\Temp\geogebr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1916113"/>
            <a:ext cx="5091113" cy="224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fr-FR" altLang="fr-FR" smtClean="0"/>
              <a:t>Q5</a:t>
            </a:r>
            <a:endParaRPr lang="fr-FR" altLang="fr-FR" smtClean="0">
              <a:solidFill>
                <a:srgbClr val="4F6228"/>
              </a:solidFill>
            </a:endParaRPr>
          </a:p>
        </p:txBody>
      </p:sp>
      <p:pic>
        <p:nvPicPr>
          <p:cNvPr id="12291" name="Image 3" descr="C:\Users\Rigaux\AppData\Local\Temp\geogebr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1052513"/>
            <a:ext cx="3703637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fr-FR" altLang="fr-FR" smtClean="0"/>
              <a:t>Q6</a:t>
            </a:r>
            <a:endParaRPr lang="fr-FR" altLang="fr-FR" smtClean="0">
              <a:solidFill>
                <a:srgbClr val="4F6228"/>
              </a:solidFill>
            </a:endParaRPr>
          </a:p>
        </p:txBody>
      </p:sp>
      <p:pic>
        <p:nvPicPr>
          <p:cNvPr id="13315" name="Image 5" descr="C:\Users\Rigaux\AppData\Local\Temp\geogebr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908050"/>
            <a:ext cx="5761037" cy="477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fr-FR" altLang="fr-FR" smtClean="0"/>
              <a:t>Q7</a:t>
            </a:r>
            <a:endParaRPr lang="fr-FR" altLang="fr-FR" smtClean="0">
              <a:solidFill>
                <a:srgbClr val="4F6228"/>
              </a:solidFill>
            </a:endParaRPr>
          </a:p>
        </p:txBody>
      </p:sp>
      <p:pic>
        <p:nvPicPr>
          <p:cNvPr id="14339" name="Image 8" descr="C:\Users\Rigaux\AppData\Local\Temp\geogebr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1484313"/>
            <a:ext cx="5189538" cy="4938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fr-FR" altLang="fr-FR" smtClean="0"/>
              <a:t>Q8</a:t>
            </a:r>
            <a:endParaRPr lang="fr-FR" altLang="fr-FR" smtClean="0">
              <a:solidFill>
                <a:srgbClr val="4F6228"/>
              </a:solidFill>
            </a:endParaRPr>
          </a:p>
        </p:txBody>
      </p:sp>
      <p:pic>
        <p:nvPicPr>
          <p:cNvPr id="15363" name="Image 4" descr="C:\Users\Rigaux\AppData\Local\Temp\geogebr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8" y="1412875"/>
            <a:ext cx="4083050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fr-FR" altLang="fr-FR" smtClean="0"/>
              <a:t>Q9</a:t>
            </a:r>
            <a:endParaRPr lang="fr-FR" altLang="fr-FR" smtClean="0">
              <a:solidFill>
                <a:srgbClr val="4F6228"/>
              </a:solidFill>
            </a:endParaRPr>
          </a:p>
        </p:txBody>
      </p:sp>
      <p:pic>
        <p:nvPicPr>
          <p:cNvPr id="16387" name="Image 3" descr="C:\Users\Rigaux\AppData\Local\Temp\geogebr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1125538"/>
            <a:ext cx="4144962" cy="428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fr-FR" altLang="fr-FR" smtClean="0"/>
              <a:t>Q10</a:t>
            </a:r>
            <a:endParaRPr lang="fr-FR" altLang="fr-FR" smtClean="0">
              <a:solidFill>
                <a:srgbClr val="4F6228"/>
              </a:solidFill>
            </a:endParaRPr>
          </a:p>
        </p:txBody>
      </p:sp>
      <p:pic>
        <p:nvPicPr>
          <p:cNvPr id="17411" name="Image 6" descr="C:\Users\Rigaux\AppData\Local\Temp\geogebr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1628775"/>
            <a:ext cx="5578475" cy="348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492375"/>
            <a:ext cx="9144000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6000" dirty="0" smtClean="0">
                <a:solidFill>
                  <a:schemeClr val="accent3">
                    <a:lumMod val="50000"/>
                  </a:schemeClr>
                </a:solidFill>
              </a:rPr>
              <a:t>R</a:t>
            </a:r>
            <a:r>
              <a:rPr lang="fr-FR" sz="6000" dirty="0" smtClean="0">
                <a:solidFill>
                  <a:srgbClr val="FF0000"/>
                </a:solidFill>
              </a:rPr>
              <a:t>é</a:t>
            </a:r>
            <a:r>
              <a:rPr lang="fr-FR" sz="6000" dirty="0" smtClean="0">
                <a:solidFill>
                  <a:schemeClr val="accent3">
                    <a:lumMod val="50000"/>
                  </a:schemeClr>
                </a:solidFill>
              </a:rPr>
              <a:t>p</a:t>
            </a:r>
            <a:r>
              <a:rPr lang="fr-FR" sz="6000" dirty="0" smtClean="0">
                <a:solidFill>
                  <a:srgbClr val="FF0000"/>
                </a:solidFill>
              </a:rPr>
              <a:t>o</a:t>
            </a:r>
            <a:r>
              <a:rPr lang="fr-FR" sz="6000" dirty="0" smtClean="0">
                <a:solidFill>
                  <a:schemeClr val="accent3">
                    <a:lumMod val="50000"/>
                  </a:schemeClr>
                </a:solidFill>
              </a:rPr>
              <a:t>n</a:t>
            </a:r>
            <a:r>
              <a:rPr lang="fr-FR" sz="6000" dirty="0" smtClean="0">
                <a:solidFill>
                  <a:srgbClr val="FF0000"/>
                </a:solidFill>
              </a:rPr>
              <a:t>s</a:t>
            </a:r>
            <a:r>
              <a:rPr lang="fr-FR" sz="6000" dirty="0" smtClean="0">
                <a:solidFill>
                  <a:schemeClr val="accent3">
                    <a:lumMod val="50000"/>
                  </a:schemeClr>
                </a:solidFill>
              </a:rPr>
              <a:t>e</a:t>
            </a:r>
            <a:r>
              <a:rPr lang="fr-FR" sz="6000" dirty="0" smtClean="0">
                <a:solidFill>
                  <a:srgbClr val="FF0000"/>
                </a:solidFill>
              </a:rPr>
              <a:t>s</a:t>
            </a:r>
            <a:endParaRPr lang="fr-FR" sz="6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Image 3" descr="C:\Users\Rigaux\AppData\Local\Temp\geogebr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1268413"/>
            <a:ext cx="2865438" cy="438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Bulle ronde 6"/>
          <p:cNvSpPr/>
          <p:nvPr/>
        </p:nvSpPr>
        <p:spPr>
          <a:xfrm>
            <a:off x="250825" y="3860800"/>
            <a:ext cx="1944688" cy="1295400"/>
          </a:xfrm>
          <a:prstGeom prst="wedgeEllipseCallout">
            <a:avLst>
              <a:gd name="adj1" fmla="val 139167"/>
              <a:gd name="adj2" fmla="val -47578"/>
            </a:avLst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800" i="1" dirty="0" smtClean="0"/>
              <a:t>b</a:t>
            </a:r>
            <a:r>
              <a:rPr lang="fr-FR" sz="4800" i="1" dirty="0" smtClean="0"/>
              <a:t>=2</a:t>
            </a:r>
            <a:endParaRPr lang="fr-FR" sz="4800" i="1" dirty="0"/>
          </a:p>
        </p:txBody>
      </p:sp>
      <p:sp>
        <p:nvSpPr>
          <p:cNvPr id="19460" name="ZoneTexte 9"/>
          <p:cNvSpPr txBox="1">
            <a:spLocks noChangeArrowheads="1"/>
          </p:cNvSpPr>
          <p:nvPr/>
        </p:nvSpPr>
        <p:spPr bwMode="auto">
          <a:xfrm>
            <a:off x="468313" y="476250"/>
            <a:ext cx="50403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dirty="0"/>
              <a:t>Q1              (AB</a:t>
            </a:r>
            <a:r>
              <a:rPr lang="fr-FR" altLang="fr-FR" sz="4000" dirty="0" smtClean="0"/>
              <a:t>) :</a:t>
            </a:r>
            <a:endParaRPr lang="fr-FR" altLang="fr-FR" sz="4000" dirty="0"/>
          </a:p>
        </p:txBody>
      </p:sp>
      <p:sp>
        <p:nvSpPr>
          <p:cNvPr id="13" name="Bulle ronde 12"/>
          <p:cNvSpPr/>
          <p:nvPr/>
        </p:nvSpPr>
        <p:spPr>
          <a:xfrm>
            <a:off x="5724525" y="1844675"/>
            <a:ext cx="2376488" cy="1800225"/>
          </a:xfrm>
          <a:prstGeom prst="wedgeEllipseCallout">
            <a:avLst>
              <a:gd name="adj1" fmla="val -86457"/>
              <a:gd name="adj2" fmla="val 24875"/>
            </a:avLst>
          </a:prstGeom>
          <a:solidFill>
            <a:schemeClr val="accent6">
              <a:lumMod val="20000"/>
              <a:lumOff val="80000"/>
            </a:schemeClr>
          </a:solidFill>
          <a:ln w="571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4000">
              <a:solidFill>
                <a:srgbClr val="FF0000"/>
              </a:solidFill>
            </a:endParaRPr>
          </a:p>
        </p:txBody>
      </p:sp>
      <p:sp>
        <p:nvSpPr>
          <p:cNvPr id="194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404813"/>
            <a:ext cx="2887663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4" name="Rectangle 3"/>
          <p:cNvSpPr>
            <a:spLocks noChangeArrowheads="1"/>
          </p:cNvSpPr>
          <p:nvPr/>
        </p:nvSpPr>
        <p:spPr bwMode="auto">
          <a:xfrm>
            <a:off x="0" y="1279525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>
              <a:latin typeface="Arial" charset="0"/>
              <a:cs typeface="Arial" charset="0"/>
            </a:endParaRPr>
          </a:p>
        </p:txBody>
      </p:sp>
      <p:sp>
        <p:nvSpPr>
          <p:cNvPr id="1946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pic>
        <p:nvPicPr>
          <p:cNvPr id="19466" name="Picture 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1989138"/>
            <a:ext cx="1485900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Flèche droite 11"/>
          <p:cNvSpPr/>
          <p:nvPr/>
        </p:nvSpPr>
        <p:spPr>
          <a:xfrm>
            <a:off x="4067175" y="3789363"/>
            <a:ext cx="504825" cy="71437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4" name="Flèche vers le haut 13"/>
          <p:cNvSpPr/>
          <p:nvPr/>
        </p:nvSpPr>
        <p:spPr>
          <a:xfrm>
            <a:off x="4535488" y="2205038"/>
            <a:ext cx="73025" cy="1584325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5" name="Organigramme : Connecteur 14"/>
          <p:cNvSpPr/>
          <p:nvPr/>
        </p:nvSpPr>
        <p:spPr>
          <a:xfrm>
            <a:off x="3924300" y="3716338"/>
            <a:ext cx="142875" cy="144462"/>
          </a:xfrm>
          <a:prstGeom prst="flowChartConnector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8" presetClass="entr" presetSubtype="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4" dur="20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8" presetClass="entr" presetSubtype="3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0" dur="2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12" grpId="0" animBg="1"/>
      <p:bldP spid="14" grpId="0" animBg="1"/>
      <p:bldP spid="1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Image 4" descr="C:\Users\Rigaux\AppData\Local\Temp\geogebr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1052513"/>
            <a:ext cx="3443287" cy="5456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Bulle ronde 6"/>
          <p:cNvSpPr/>
          <p:nvPr/>
        </p:nvSpPr>
        <p:spPr>
          <a:xfrm>
            <a:off x="250824" y="3860800"/>
            <a:ext cx="2160935" cy="1295400"/>
          </a:xfrm>
          <a:prstGeom prst="wedgeEllipseCallout">
            <a:avLst>
              <a:gd name="adj1" fmla="val 181599"/>
              <a:gd name="adj2" fmla="val 105724"/>
            </a:avLst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800" i="1" dirty="0" smtClean="0"/>
              <a:t>b=−4</a:t>
            </a:r>
            <a:endParaRPr lang="fr-FR" sz="4800" i="1" dirty="0"/>
          </a:p>
        </p:txBody>
      </p:sp>
      <p:sp>
        <p:nvSpPr>
          <p:cNvPr id="13" name="Bulle ronde 12"/>
          <p:cNvSpPr/>
          <p:nvPr/>
        </p:nvSpPr>
        <p:spPr>
          <a:xfrm>
            <a:off x="5724525" y="1844675"/>
            <a:ext cx="2519363" cy="1800225"/>
          </a:xfrm>
          <a:prstGeom prst="wedgeEllipseCallout">
            <a:avLst>
              <a:gd name="adj1" fmla="val -80362"/>
              <a:gd name="adj2" fmla="val 7273"/>
            </a:avLst>
          </a:prstGeom>
          <a:solidFill>
            <a:schemeClr val="accent6">
              <a:lumMod val="20000"/>
              <a:lumOff val="80000"/>
            </a:schemeClr>
          </a:solidFill>
          <a:ln w="571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4000">
              <a:solidFill>
                <a:srgbClr val="FF0000"/>
              </a:solidFill>
            </a:endParaRPr>
          </a:p>
        </p:txBody>
      </p:sp>
      <p:sp>
        <p:nvSpPr>
          <p:cNvPr id="2048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0486" name="Rectangle 3"/>
          <p:cNvSpPr>
            <a:spLocks noChangeArrowheads="1"/>
          </p:cNvSpPr>
          <p:nvPr/>
        </p:nvSpPr>
        <p:spPr bwMode="auto">
          <a:xfrm>
            <a:off x="0" y="1279525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>
              <a:latin typeface="Arial" charset="0"/>
              <a:cs typeface="Arial" charset="0"/>
            </a:endParaRPr>
          </a:p>
        </p:txBody>
      </p:sp>
      <p:sp>
        <p:nvSpPr>
          <p:cNvPr id="2048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12" name="Flèche droite 11"/>
          <p:cNvSpPr/>
          <p:nvPr/>
        </p:nvSpPr>
        <p:spPr>
          <a:xfrm>
            <a:off x="4211638" y="1628775"/>
            <a:ext cx="647700" cy="71438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5" name="Organigramme : Connecteur 14"/>
          <p:cNvSpPr/>
          <p:nvPr/>
        </p:nvSpPr>
        <p:spPr>
          <a:xfrm>
            <a:off x="5508625" y="5876925"/>
            <a:ext cx="142875" cy="144463"/>
          </a:xfrm>
          <a:prstGeom prst="flowChartConnector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pic>
        <p:nvPicPr>
          <p:cNvPr id="17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3401" y="404813"/>
            <a:ext cx="3344863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1989138"/>
            <a:ext cx="1943100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Flèche vers le bas 19"/>
          <p:cNvSpPr/>
          <p:nvPr/>
        </p:nvSpPr>
        <p:spPr>
          <a:xfrm>
            <a:off x="4859338" y="1655763"/>
            <a:ext cx="73025" cy="2124075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20493" name="ZoneTexte 9"/>
          <p:cNvSpPr txBox="1">
            <a:spLocks noChangeArrowheads="1"/>
          </p:cNvSpPr>
          <p:nvPr/>
        </p:nvSpPr>
        <p:spPr bwMode="auto">
          <a:xfrm>
            <a:off x="468313" y="476250"/>
            <a:ext cx="50403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dirty="0"/>
              <a:t>Q2          (AB</a:t>
            </a:r>
            <a:r>
              <a:rPr lang="fr-FR" altLang="fr-FR" sz="4000" dirty="0" smtClean="0"/>
              <a:t>) :</a:t>
            </a:r>
            <a:endParaRPr lang="fr-FR" altLang="fr-FR" sz="40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8" presetClass="entr" presetSubtype="3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3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12" grpId="0" animBg="1"/>
      <p:bldP spid="15" grpId="0" animBg="1"/>
      <p:bldP spid="2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1557338"/>
            <a:ext cx="9144000" cy="331182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5400" u="sng" dirty="0" smtClean="0">
                <a:solidFill>
                  <a:srgbClr val="FF0000"/>
                </a:solidFill>
              </a:rPr>
              <a:t>Consigne :</a:t>
            </a:r>
            <a:r>
              <a:rPr lang="fr-FR" sz="5400" dirty="0" smtClean="0"/>
              <a:t> lire</a:t>
            </a:r>
            <a:br>
              <a:rPr lang="fr-FR" sz="5400" dirty="0" smtClean="0"/>
            </a:br>
            <a:r>
              <a:rPr lang="fr-FR" sz="5400" dirty="0" smtClean="0"/>
              <a:t> </a:t>
            </a:r>
            <a:r>
              <a:rPr lang="fr-FR" sz="5400" dirty="0" smtClean="0">
                <a:solidFill>
                  <a:schemeClr val="accent3">
                    <a:lumMod val="50000"/>
                  </a:schemeClr>
                </a:solidFill>
              </a:rPr>
              <a:t>graphiquement</a:t>
            </a:r>
            <a:r>
              <a:rPr lang="fr-FR" sz="5400" dirty="0" smtClean="0"/>
              <a:t> </a:t>
            </a:r>
            <a:r>
              <a:rPr lang="fr-FR" sz="5400" dirty="0" smtClean="0"/>
              <a:t>une</a:t>
            </a:r>
            <a:br>
              <a:rPr lang="fr-FR" sz="5400" dirty="0" smtClean="0"/>
            </a:br>
            <a:r>
              <a:rPr lang="fr-FR" sz="5400" dirty="0" smtClean="0"/>
              <a:t> </a:t>
            </a:r>
            <a:r>
              <a:rPr lang="fr-FR" sz="5400" dirty="0" smtClean="0">
                <a:solidFill>
                  <a:srgbClr val="FF0000"/>
                </a:solidFill>
              </a:rPr>
              <a:t>équation</a:t>
            </a:r>
            <a:r>
              <a:rPr lang="fr-FR" sz="5400" dirty="0" smtClean="0"/>
              <a:t> de la droite </a:t>
            </a:r>
            <a:r>
              <a:rPr lang="fr-FR" sz="5400" dirty="0" smtClean="0">
                <a:solidFill>
                  <a:schemeClr val="accent3">
                    <a:lumMod val="50000"/>
                  </a:schemeClr>
                </a:solidFill>
              </a:rPr>
              <a:t>(AB).</a:t>
            </a:r>
            <a:endParaRPr lang="fr-FR" sz="54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Image 4" descr="C:\Users\Rigaux\AppData\Local\Temp\geogebr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1484313"/>
            <a:ext cx="5761038" cy="416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Bulle ronde 6"/>
          <p:cNvSpPr/>
          <p:nvPr/>
        </p:nvSpPr>
        <p:spPr>
          <a:xfrm>
            <a:off x="107950" y="2492375"/>
            <a:ext cx="2087786" cy="1295400"/>
          </a:xfrm>
          <a:prstGeom prst="wedgeEllipseCallout">
            <a:avLst>
              <a:gd name="adj1" fmla="val 111929"/>
              <a:gd name="adj2" fmla="val 71848"/>
            </a:avLst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800" i="1" dirty="0" smtClean="0"/>
              <a:t>b=−2</a:t>
            </a:r>
            <a:endParaRPr lang="fr-FR" sz="4800" i="1" dirty="0"/>
          </a:p>
        </p:txBody>
      </p:sp>
      <p:sp>
        <p:nvSpPr>
          <p:cNvPr id="21508" name="ZoneTexte 9"/>
          <p:cNvSpPr txBox="1">
            <a:spLocks noChangeArrowheads="1"/>
          </p:cNvSpPr>
          <p:nvPr/>
        </p:nvSpPr>
        <p:spPr bwMode="auto">
          <a:xfrm>
            <a:off x="468313" y="476250"/>
            <a:ext cx="50403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dirty="0"/>
              <a:t>Q3          (AB</a:t>
            </a:r>
            <a:r>
              <a:rPr lang="fr-FR" altLang="fr-FR" sz="4000" dirty="0" smtClean="0"/>
              <a:t>) :</a:t>
            </a:r>
            <a:endParaRPr lang="fr-FR" altLang="fr-FR" sz="4000" dirty="0"/>
          </a:p>
        </p:txBody>
      </p:sp>
      <p:sp>
        <p:nvSpPr>
          <p:cNvPr id="13" name="Bulle ronde 12"/>
          <p:cNvSpPr/>
          <p:nvPr/>
        </p:nvSpPr>
        <p:spPr>
          <a:xfrm>
            <a:off x="6588125" y="4365625"/>
            <a:ext cx="2376488" cy="1800225"/>
          </a:xfrm>
          <a:prstGeom prst="wedgeEllipseCallout">
            <a:avLst>
              <a:gd name="adj1" fmla="val -50266"/>
              <a:gd name="adj2" fmla="val -75204"/>
            </a:avLst>
          </a:prstGeom>
          <a:solidFill>
            <a:schemeClr val="accent6">
              <a:lumMod val="20000"/>
              <a:lumOff val="80000"/>
            </a:schemeClr>
          </a:solidFill>
          <a:ln w="571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4000">
              <a:solidFill>
                <a:srgbClr val="FF0000"/>
              </a:solidFill>
            </a:endParaRPr>
          </a:p>
        </p:txBody>
      </p:sp>
      <p:sp>
        <p:nvSpPr>
          <p:cNvPr id="2151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1511" name="Rectangle 3"/>
          <p:cNvSpPr>
            <a:spLocks noChangeArrowheads="1"/>
          </p:cNvSpPr>
          <p:nvPr/>
        </p:nvSpPr>
        <p:spPr bwMode="auto">
          <a:xfrm>
            <a:off x="0" y="1279525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>
              <a:latin typeface="Arial" charset="0"/>
              <a:cs typeface="Arial" charset="0"/>
            </a:endParaRPr>
          </a:p>
        </p:txBody>
      </p:sp>
      <p:sp>
        <p:nvSpPr>
          <p:cNvPr id="2151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12" name="Flèche droite 11"/>
          <p:cNvSpPr/>
          <p:nvPr/>
        </p:nvSpPr>
        <p:spPr>
          <a:xfrm>
            <a:off x="3851275" y="4248150"/>
            <a:ext cx="2520950" cy="71438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4" name="Flèche vers le haut 13"/>
          <p:cNvSpPr/>
          <p:nvPr/>
        </p:nvSpPr>
        <p:spPr>
          <a:xfrm>
            <a:off x="6335713" y="3500438"/>
            <a:ext cx="71437" cy="792162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5" name="Organigramme : Connecteur 14"/>
          <p:cNvSpPr/>
          <p:nvPr/>
        </p:nvSpPr>
        <p:spPr>
          <a:xfrm>
            <a:off x="3708400" y="4221163"/>
            <a:ext cx="142875" cy="144462"/>
          </a:xfrm>
          <a:prstGeom prst="flowChartConnector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pic>
        <p:nvPicPr>
          <p:cNvPr id="16" name="Picture 8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6207" y="115888"/>
            <a:ext cx="2994025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4508500"/>
            <a:ext cx="1485900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8" presetClass="entr" presetSubtype="3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3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12" grpId="0" animBg="1"/>
      <p:bldP spid="14" grpId="0" animBg="1"/>
      <p:bldP spid="1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ulle ronde 6"/>
          <p:cNvSpPr/>
          <p:nvPr/>
        </p:nvSpPr>
        <p:spPr>
          <a:xfrm>
            <a:off x="755649" y="5229225"/>
            <a:ext cx="2088160" cy="1295400"/>
          </a:xfrm>
          <a:prstGeom prst="wedgeEllipseCallout">
            <a:avLst>
              <a:gd name="adj1" fmla="val 102531"/>
              <a:gd name="adj2" fmla="val -172374"/>
            </a:avLst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800" i="1" dirty="0" smtClean="0"/>
              <a:t>b=−2</a:t>
            </a:r>
            <a:endParaRPr lang="fr-FR" sz="4800" i="1" dirty="0"/>
          </a:p>
        </p:txBody>
      </p:sp>
      <p:sp>
        <p:nvSpPr>
          <p:cNvPr id="22531" name="ZoneTexte 9"/>
          <p:cNvSpPr txBox="1">
            <a:spLocks noChangeArrowheads="1"/>
          </p:cNvSpPr>
          <p:nvPr/>
        </p:nvSpPr>
        <p:spPr bwMode="auto">
          <a:xfrm>
            <a:off x="468313" y="476250"/>
            <a:ext cx="50403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dirty="0"/>
              <a:t>Q4              (AB</a:t>
            </a:r>
            <a:r>
              <a:rPr lang="fr-FR" altLang="fr-FR" sz="4000" dirty="0" smtClean="0"/>
              <a:t>) :</a:t>
            </a:r>
            <a:endParaRPr lang="fr-FR" altLang="fr-FR" sz="4000" dirty="0"/>
          </a:p>
        </p:txBody>
      </p:sp>
      <p:sp>
        <p:nvSpPr>
          <p:cNvPr id="13" name="Bulle ronde 12"/>
          <p:cNvSpPr/>
          <p:nvPr/>
        </p:nvSpPr>
        <p:spPr>
          <a:xfrm>
            <a:off x="6372225" y="1052513"/>
            <a:ext cx="2663825" cy="1800225"/>
          </a:xfrm>
          <a:prstGeom prst="wedgeEllipseCallout">
            <a:avLst>
              <a:gd name="adj1" fmla="val -93227"/>
              <a:gd name="adj2" fmla="val 76355"/>
            </a:avLst>
          </a:prstGeom>
          <a:solidFill>
            <a:schemeClr val="accent6">
              <a:lumMod val="20000"/>
              <a:lumOff val="80000"/>
            </a:schemeClr>
          </a:solidFill>
          <a:ln w="571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4000">
              <a:solidFill>
                <a:srgbClr val="FF0000"/>
              </a:solidFill>
            </a:endParaRPr>
          </a:p>
        </p:txBody>
      </p:sp>
      <p:sp>
        <p:nvSpPr>
          <p:cNvPr id="2253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2534" name="Rectangle 3"/>
          <p:cNvSpPr>
            <a:spLocks noChangeArrowheads="1"/>
          </p:cNvSpPr>
          <p:nvPr/>
        </p:nvSpPr>
        <p:spPr bwMode="auto">
          <a:xfrm>
            <a:off x="0" y="1279525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>
              <a:latin typeface="Arial" charset="0"/>
              <a:cs typeface="Arial" charset="0"/>
            </a:endParaRPr>
          </a:p>
        </p:txBody>
      </p:sp>
      <p:sp>
        <p:nvSpPr>
          <p:cNvPr id="2253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253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253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253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2539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2540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254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pic>
        <p:nvPicPr>
          <p:cNvPr id="25615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1196975"/>
            <a:ext cx="1485900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4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404813"/>
            <a:ext cx="1935162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45" name="Rectangle 5"/>
          <p:cNvSpPr>
            <a:spLocks noChangeArrowheads="1"/>
          </p:cNvSpPr>
          <p:nvPr/>
        </p:nvSpPr>
        <p:spPr bwMode="auto">
          <a:xfrm>
            <a:off x="0" y="1279525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>
              <a:latin typeface="Arial" charset="0"/>
              <a:cs typeface="Arial" charset="0"/>
            </a:endParaRPr>
          </a:p>
        </p:txBody>
      </p:sp>
      <p:pic>
        <p:nvPicPr>
          <p:cNvPr id="22546" name="Image 5" descr="C:\Users\Rigaux\AppData\Local\Temp\geogebra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1916113"/>
            <a:ext cx="5091113" cy="224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Flèche droite 19"/>
          <p:cNvSpPr/>
          <p:nvPr/>
        </p:nvSpPr>
        <p:spPr>
          <a:xfrm>
            <a:off x="3024188" y="3429000"/>
            <a:ext cx="2627312" cy="71438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21" name="Organigramme : Connecteur 20"/>
          <p:cNvSpPr/>
          <p:nvPr/>
        </p:nvSpPr>
        <p:spPr>
          <a:xfrm>
            <a:off x="3995738" y="3357563"/>
            <a:ext cx="142875" cy="144462"/>
          </a:xfrm>
          <a:prstGeom prst="flowChartConnector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8" presetClass="entr" presetSubtype="3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8" presetClass="entr" presetSubtype="3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4" dur="2000"/>
                                        <p:tgtEl>
                                          <p:spTgt spid="25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9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20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20" grpId="0" animBg="1"/>
      <p:bldP spid="2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ulle ronde 6"/>
          <p:cNvSpPr/>
          <p:nvPr/>
        </p:nvSpPr>
        <p:spPr>
          <a:xfrm>
            <a:off x="71438" y="2205038"/>
            <a:ext cx="3276600" cy="3097212"/>
          </a:xfrm>
          <a:prstGeom prst="wedgeEllipseCallout">
            <a:avLst>
              <a:gd name="adj1" fmla="val -10507"/>
              <a:gd name="adj2" fmla="val 47741"/>
            </a:avLst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3600" i="1" dirty="0"/>
              <a:t>Pas d’ordonnée à l’origine</a:t>
            </a:r>
          </a:p>
        </p:txBody>
      </p:sp>
      <p:sp>
        <p:nvSpPr>
          <p:cNvPr id="23555" name="ZoneTexte 9"/>
          <p:cNvSpPr txBox="1">
            <a:spLocks noChangeArrowheads="1"/>
          </p:cNvSpPr>
          <p:nvPr/>
        </p:nvSpPr>
        <p:spPr bwMode="auto">
          <a:xfrm>
            <a:off x="468313" y="476250"/>
            <a:ext cx="50403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dirty="0"/>
              <a:t>Q5                 (AB</a:t>
            </a:r>
            <a:r>
              <a:rPr lang="fr-FR" altLang="fr-FR" sz="4000" dirty="0" smtClean="0"/>
              <a:t>) :</a:t>
            </a:r>
            <a:endParaRPr lang="fr-FR" altLang="fr-FR" sz="4000" dirty="0"/>
          </a:p>
        </p:txBody>
      </p:sp>
      <p:sp>
        <p:nvSpPr>
          <p:cNvPr id="13" name="Bulle ronde 12"/>
          <p:cNvSpPr/>
          <p:nvPr/>
        </p:nvSpPr>
        <p:spPr>
          <a:xfrm>
            <a:off x="5867400" y="1700213"/>
            <a:ext cx="3097213" cy="2881312"/>
          </a:xfrm>
          <a:prstGeom prst="wedgeEllipseCallout">
            <a:avLst>
              <a:gd name="adj1" fmla="val -35249"/>
              <a:gd name="adj2" fmla="val -36110"/>
            </a:avLst>
          </a:prstGeom>
          <a:solidFill>
            <a:schemeClr val="accent6">
              <a:lumMod val="20000"/>
              <a:lumOff val="80000"/>
            </a:schemeClr>
          </a:solidFill>
          <a:ln w="571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3600" dirty="0">
                <a:solidFill>
                  <a:srgbClr val="FF0000"/>
                </a:solidFill>
              </a:rPr>
              <a:t>Pas de coefficient directeur</a:t>
            </a:r>
          </a:p>
        </p:txBody>
      </p:sp>
      <p:sp>
        <p:nvSpPr>
          <p:cNvPr id="2355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3558" name="Rectangle 3"/>
          <p:cNvSpPr>
            <a:spLocks noChangeArrowheads="1"/>
          </p:cNvSpPr>
          <p:nvPr/>
        </p:nvSpPr>
        <p:spPr bwMode="auto">
          <a:xfrm>
            <a:off x="0" y="1279525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>
              <a:latin typeface="Arial" charset="0"/>
              <a:cs typeface="Arial" charset="0"/>
            </a:endParaRPr>
          </a:p>
        </p:txBody>
      </p:sp>
      <p:sp>
        <p:nvSpPr>
          <p:cNvPr id="2355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356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356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356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3563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356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356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356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3567" name="Rectangle 5"/>
          <p:cNvSpPr>
            <a:spLocks noChangeArrowheads="1"/>
          </p:cNvSpPr>
          <p:nvPr/>
        </p:nvSpPr>
        <p:spPr bwMode="auto">
          <a:xfrm>
            <a:off x="0" y="1279525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>
              <a:latin typeface="Arial" charset="0"/>
              <a:cs typeface="Arial" charset="0"/>
            </a:endParaRPr>
          </a:p>
        </p:txBody>
      </p:sp>
      <p:sp>
        <p:nvSpPr>
          <p:cNvPr id="2356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3569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3570" name="Rectangle 5"/>
          <p:cNvSpPr>
            <a:spLocks noChangeArrowheads="1"/>
          </p:cNvSpPr>
          <p:nvPr/>
        </p:nvSpPr>
        <p:spPr bwMode="auto">
          <a:xfrm>
            <a:off x="0" y="1935163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>
              <a:latin typeface="Arial" charset="0"/>
              <a:cs typeface="Arial" charset="0"/>
            </a:endParaRPr>
          </a:p>
        </p:txBody>
      </p:sp>
      <p:sp>
        <p:nvSpPr>
          <p:cNvPr id="2357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3572" name="Rectangle 8"/>
          <p:cNvSpPr>
            <a:spLocks noChangeArrowheads="1"/>
          </p:cNvSpPr>
          <p:nvPr/>
        </p:nvSpPr>
        <p:spPr bwMode="auto">
          <a:xfrm>
            <a:off x="0" y="1989138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>
              <a:latin typeface="Arial" charset="0"/>
              <a:cs typeface="Arial" charset="0"/>
            </a:endParaRPr>
          </a:p>
        </p:txBody>
      </p:sp>
      <p:pic>
        <p:nvPicPr>
          <p:cNvPr id="23573" name="Image 24" descr="C:\Users\Rigaux\AppData\Local\Temp\geogebr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5925" y="1557338"/>
            <a:ext cx="3703638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2967" y="404813"/>
            <a:ext cx="192722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76" name="Rectangle 3"/>
          <p:cNvSpPr>
            <a:spLocks noChangeArrowheads="1"/>
          </p:cNvSpPr>
          <p:nvPr/>
        </p:nvSpPr>
        <p:spPr bwMode="auto">
          <a:xfrm>
            <a:off x="0" y="1279525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2000"/>
                                        <p:tgtEl>
                                          <p:spTgt spid="7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Image 5" descr="C:\Users\Rigaux\AppData\Local\Temp\geogebr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1412875"/>
            <a:ext cx="5761038" cy="477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Bulle ronde 6"/>
          <p:cNvSpPr/>
          <p:nvPr/>
        </p:nvSpPr>
        <p:spPr>
          <a:xfrm>
            <a:off x="755650" y="4221163"/>
            <a:ext cx="2160588" cy="1295400"/>
          </a:xfrm>
          <a:prstGeom prst="wedgeEllipseCallout">
            <a:avLst>
              <a:gd name="adj1" fmla="val 157608"/>
              <a:gd name="adj2" fmla="val 36240"/>
            </a:avLst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800" i="1" dirty="0" smtClean="0"/>
              <a:t>b=−4</a:t>
            </a:r>
            <a:endParaRPr lang="fr-FR" sz="4800" i="1" dirty="0"/>
          </a:p>
        </p:txBody>
      </p:sp>
      <p:sp>
        <p:nvSpPr>
          <p:cNvPr id="24580" name="ZoneTexte 9"/>
          <p:cNvSpPr txBox="1">
            <a:spLocks noChangeArrowheads="1"/>
          </p:cNvSpPr>
          <p:nvPr/>
        </p:nvSpPr>
        <p:spPr bwMode="auto">
          <a:xfrm>
            <a:off x="468313" y="476250"/>
            <a:ext cx="50403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dirty="0"/>
              <a:t>Q6         (AB</a:t>
            </a:r>
            <a:r>
              <a:rPr lang="fr-FR" altLang="fr-FR" sz="4000" dirty="0" smtClean="0"/>
              <a:t>) :</a:t>
            </a:r>
            <a:endParaRPr lang="fr-FR" altLang="fr-FR" sz="4000" dirty="0"/>
          </a:p>
        </p:txBody>
      </p:sp>
      <p:sp>
        <p:nvSpPr>
          <p:cNvPr id="13" name="Bulle ronde 12"/>
          <p:cNvSpPr/>
          <p:nvPr/>
        </p:nvSpPr>
        <p:spPr>
          <a:xfrm>
            <a:off x="6300788" y="2708275"/>
            <a:ext cx="2663825" cy="1800225"/>
          </a:xfrm>
          <a:prstGeom prst="wedgeEllipseCallout">
            <a:avLst>
              <a:gd name="adj1" fmla="val -55844"/>
              <a:gd name="adj2" fmla="val 37128"/>
            </a:avLst>
          </a:prstGeom>
          <a:solidFill>
            <a:schemeClr val="accent6">
              <a:lumMod val="20000"/>
              <a:lumOff val="80000"/>
            </a:schemeClr>
          </a:solidFill>
          <a:ln w="571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4000">
              <a:solidFill>
                <a:srgbClr val="FF0000"/>
              </a:solidFill>
            </a:endParaRPr>
          </a:p>
        </p:txBody>
      </p:sp>
      <p:sp>
        <p:nvSpPr>
          <p:cNvPr id="2458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4583" name="Rectangle 3"/>
          <p:cNvSpPr>
            <a:spLocks noChangeArrowheads="1"/>
          </p:cNvSpPr>
          <p:nvPr/>
        </p:nvSpPr>
        <p:spPr bwMode="auto">
          <a:xfrm>
            <a:off x="0" y="1279525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>
              <a:latin typeface="Arial" charset="0"/>
              <a:cs typeface="Arial" charset="0"/>
            </a:endParaRPr>
          </a:p>
        </p:txBody>
      </p:sp>
      <p:sp>
        <p:nvSpPr>
          <p:cNvPr id="2458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458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458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4587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458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4589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459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4591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4592" name="Rectangle 5"/>
          <p:cNvSpPr>
            <a:spLocks noChangeArrowheads="1"/>
          </p:cNvSpPr>
          <p:nvPr/>
        </p:nvSpPr>
        <p:spPr bwMode="auto">
          <a:xfrm>
            <a:off x="0" y="1279525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>
              <a:latin typeface="Arial" charset="0"/>
              <a:cs typeface="Arial" charset="0"/>
            </a:endParaRPr>
          </a:p>
        </p:txBody>
      </p:sp>
      <p:sp>
        <p:nvSpPr>
          <p:cNvPr id="2459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459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4595" name="Rectangle 5"/>
          <p:cNvSpPr>
            <a:spLocks noChangeArrowheads="1"/>
          </p:cNvSpPr>
          <p:nvPr/>
        </p:nvSpPr>
        <p:spPr bwMode="auto">
          <a:xfrm>
            <a:off x="0" y="1935163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>
              <a:latin typeface="Arial" charset="0"/>
              <a:cs typeface="Arial" charset="0"/>
            </a:endParaRPr>
          </a:p>
        </p:txBody>
      </p:sp>
      <p:sp>
        <p:nvSpPr>
          <p:cNvPr id="24596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4597" name="Rectangle 8"/>
          <p:cNvSpPr>
            <a:spLocks noChangeArrowheads="1"/>
          </p:cNvSpPr>
          <p:nvPr/>
        </p:nvSpPr>
        <p:spPr bwMode="auto">
          <a:xfrm>
            <a:off x="-107950" y="1916113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>
              <a:latin typeface="Arial" charset="0"/>
              <a:cs typeface="Arial" charset="0"/>
            </a:endParaRPr>
          </a:p>
        </p:txBody>
      </p:sp>
      <p:sp>
        <p:nvSpPr>
          <p:cNvPr id="245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4599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4600" name="Rectangle 5"/>
          <p:cNvSpPr>
            <a:spLocks noChangeArrowheads="1"/>
          </p:cNvSpPr>
          <p:nvPr/>
        </p:nvSpPr>
        <p:spPr bwMode="auto">
          <a:xfrm>
            <a:off x="0" y="1279525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>
              <a:latin typeface="Arial" charset="0"/>
              <a:cs typeface="Arial" charset="0"/>
            </a:endParaRPr>
          </a:p>
        </p:txBody>
      </p:sp>
      <p:sp>
        <p:nvSpPr>
          <p:cNvPr id="2460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460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pic>
        <p:nvPicPr>
          <p:cNvPr id="27675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2852738"/>
            <a:ext cx="1943100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60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115888"/>
            <a:ext cx="3551238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606" name="Rectangle 7"/>
          <p:cNvSpPr>
            <a:spLocks noChangeArrowheads="1"/>
          </p:cNvSpPr>
          <p:nvPr/>
        </p:nvSpPr>
        <p:spPr bwMode="auto">
          <a:xfrm>
            <a:off x="0" y="1935163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>
              <a:latin typeface="Arial" charset="0"/>
              <a:cs typeface="Arial" charset="0"/>
            </a:endParaRPr>
          </a:p>
        </p:txBody>
      </p:sp>
      <p:sp>
        <p:nvSpPr>
          <p:cNvPr id="32" name="Flèche droite 31"/>
          <p:cNvSpPr/>
          <p:nvPr/>
        </p:nvSpPr>
        <p:spPr>
          <a:xfrm>
            <a:off x="2268538" y="2492375"/>
            <a:ext cx="3492500" cy="73025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4" name="Organigramme : Connecteur 33"/>
          <p:cNvSpPr/>
          <p:nvPr/>
        </p:nvSpPr>
        <p:spPr>
          <a:xfrm>
            <a:off x="5724525" y="5300663"/>
            <a:ext cx="142875" cy="144462"/>
          </a:xfrm>
          <a:prstGeom prst="flowChartConnector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3" name="Flèche vers le bas 32"/>
          <p:cNvSpPr/>
          <p:nvPr/>
        </p:nvSpPr>
        <p:spPr>
          <a:xfrm flipH="1">
            <a:off x="5759450" y="2519363"/>
            <a:ext cx="71438" cy="2808287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8" presetClass="entr" presetSubtype="3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3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8" dur="2000"/>
                                        <p:tgtEl>
                                          <p:spTgt spid="27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6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1" dur="2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32" grpId="0" animBg="1"/>
      <p:bldP spid="34" grpId="0" animBg="1"/>
      <p:bldP spid="3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ulle ronde 6"/>
          <p:cNvSpPr/>
          <p:nvPr/>
        </p:nvSpPr>
        <p:spPr>
          <a:xfrm>
            <a:off x="107950" y="1773238"/>
            <a:ext cx="2160588" cy="1295400"/>
          </a:xfrm>
          <a:prstGeom prst="wedgeEllipseCallout">
            <a:avLst>
              <a:gd name="adj1" fmla="val 90131"/>
              <a:gd name="adj2" fmla="val 59980"/>
            </a:avLst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800" i="1" dirty="0"/>
              <a:t>b=3</a:t>
            </a:r>
          </a:p>
        </p:txBody>
      </p:sp>
      <p:sp>
        <p:nvSpPr>
          <p:cNvPr id="25603" name="ZoneTexte 9"/>
          <p:cNvSpPr txBox="1">
            <a:spLocks noChangeArrowheads="1"/>
          </p:cNvSpPr>
          <p:nvPr/>
        </p:nvSpPr>
        <p:spPr bwMode="auto">
          <a:xfrm>
            <a:off x="468313" y="476250"/>
            <a:ext cx="50403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dirty="0"/>
              <a:t>Q7             (AB</a:t>
            </a:r>
            <a:r>
              <a:rPr lang="fr-FR" altLang="fr-FR" sz="4000" dirty="0" smtClean="0"/>
              <a:t>) :</a:t>
            </a:r>
            <a:endParaRPr lang="fr-FR" altLang="fr-FR" sz="4000" dirty="0"/>
          </a:p>
        </p:txBody>
      </p:sp>
      <p:sp>
        <p:nvSpPr>
          <p:cNvPr id="13" name="Bulle ronde 12"/>
          <p:cNvSpPr/>
          <p:nvPr/>
        </p:nvSpPr>
        <p:spPr>
          <a:xfrm>
            <a:off x="6300788" y="3357563"/>
            <a:ext cx="2663825" cy="1800225"/>
          </a:xfrm>
          <a:prstGeom prst="wedgeEllipseCallout">
            <a:avLst>
              <a:gd name="adj1" fmla="val -70114"/>
              <a:gd name="adj2" fmla="val -80554"/>
            </a:avLst>
          </a:prstGeom>
          <a:solidFill>
            <a:schemeClr val="accent6">
              <a:lumMod val="20000"/>
              <a:lumOff val="80000"/>
            </a:schemeClr>
          </a:solidFill>
          <a:ln w="571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4000">
              <a:solidFill>
                <a:srgbClr val="FF0000"/>
              </a:solidFill>
            </a:endParaRPr>
          </a:p>
        </p:txBody>
      </p:sp>
      <p:sp>
        <p:nvSpPr>
          <p:cNvPr id="2560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5606" name="Rectangle 3"/>
          <p:cNvSpPr>
            <a:spLocks noChangeArrowheads="1"/>
          </p:cNvSpPr>
          <p:nvPr/>
        </p:nvSpPr>
        <p:spPr bwMode="auto">
          <a:xfrm>
            <a:off x="0" y="1279525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>
              <a:latin typeface="Arial" charset="0"/>
              <a:cs typeface="Arial" charset="0"/>
            </a:endParaRPr>
          </a:p>
        </p:txBody>
      </p:sp>
      <p:sp>
        <p:nvSpPr>
          <p:cNvPr id="2560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560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560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561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5611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561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561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561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5615" name="Rectangle 5"/>
          <p:cNvSpPr>
            <a:spLocks noChangeArrowheads="1"/>
          </p:cNvSpPr>
          <p:nvPr/>
        </p:nvSpPr>
        <p:spPr bwMode="auto">
          <a:xfrm>
            <a:off x="0" y="1279525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>
              <a:latin typeface="Arial" charset="0"/>
              <a:cs typeface="Arial" charset="0"/>
            </a:endParaRPr>
          </a:p>
        </p:txBody>
      </p:sp>
      <p:sp>
        <p:nvSpPr>
          <p:cNvPr id="2561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5617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5618" name="Rectangle 5"/>
          <p:cNvSpPr>
            <a:spLocks noChangeArrowheads="1"/>
          </p:cNvSpPr>
          <p:nvPr/>
        </p:nvSpPr>
        <p:spPr bwMode="auto">
          <a:xfrm>
            <a:off x="0" y="1935163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>
              <a:latin typeface="Arial" charset="0"/>
              <a:cs typeface="Arial" charset="0"/>
            </a:endParaRPr>
          </a:p>
        </p:txBody>
      </p:sp>
      <p:sp>
        <p:nvSpPr>
          <p:cNvPr id="25619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5620" name="Rectangle 8"/>
          <p:cNvSpPr>
            <a:spLocks noChangeArrowheads="1"/>
          </p:cNvSpPr>
          <p:nvPr/>
        </p:nvSpPr>
        <p:spPr bwMode="auto">
          <a:xfrm>
            <a:off x="0" y="1935163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>
              <a:latin typeface="Arial" charset="0"/>
              <a:cs typeface="Arial" charset="0"/>
            </a:endParaRPr>
          </a:p>
        </p:txBody>
      </p:sp>
      <p:sp>
        <p:nvSpPr>
          <p:cNvPr id="2562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562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562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pic>
        <p:nvPicPr>
          <p:cNvPr id="28697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3500438"/>
            <a:ext cx="1485900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25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2231" y="115888"/>
            <a:ext cx="2994025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27" name="Rectangle 9"/>
          <p:cNvSpPr>
            <a:spLocks noChangeArrowheads="1"/>
          </p:cNvSpPr>
          <p:nvPr/>
        </p:nvSpPr>
        <p:spPr bwMode="auto">
          <a:xfrm>
            <a:off x="0" y="1935163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>
              <a:latin typeface="Arial" charset="0"/>
              <a:cs typeface="Arial" charset="0"/>
            </a:endParaRPr>
          </a:p>
        </p:txBody>
      </p:sp>
      <p:pic>
        <p:nvPicPr>
          <p:cNvPr id="25628" name="Image 8" descr="C:\Users\Rigaux\AppData\Local\Temp\geogebra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1412875"/>
            <a:ext cx="5189538" cy="4938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Flèche droite 29"/>
          <p:cNvSpPr/>
          <p:nvPr/>
        </p:nvSpPr>
        <p:spPr>
          <a:xfrm>
            <a:off x="3563938" y="3284538"/>
            <a:ext cx="2087562" cy="71437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1" name="Flèche vers le haut 30"/>
          <p:cNvSpPr/>
          <p:nvPr/>
        </p:nvSpPr>
        <p:spPr>
          <a:xfrm>
            <a:off x="5616575" y="1944688"/>
            <a:ext cx="71438" cy="1331912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2" name="Organigramme : Connecteur 31"/>
          <p:cNvSpPr/>
          <p:nvPr/>
        </p:nvSpPr>
        <p:spPr>
          <a:xfrm>
            <a:off x="3419475" y="3213100"/>
            <a:ext cx="142875" cy="144463"/>
          </a:xfrm>
          <a:prstGeom prst="flowChartConnector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8" presetClass="entr" presetSubtype="6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2000"/>
                                        <p:tgtEl>
                                          <p:spTgt spid="28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2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30" grpId="0" animBg="1"/>
      <p:bldP spid="31" grpId="0" animBg="1"/>
      <p:bldP spid="3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Image 4" descr="C:\Users\Rigaux\AppData\Local\Temp\geogebr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8" y="1412875"/>
            <a:ext cx="4083050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Bulle ronde 6"/>
          <p:cNvSpPr/>
          <p:nvPr/>
        </p:nvSpPr>
        <p:spPr>
          <a:xfrm>
            <a:off x="179388" y="2636838"/>
            <a:ext cx="2160587" cy="1296987"/>
          </a:xfrm>
          <a:prstGeom prst="wedgeEllipseCallout">
            <a:avLst>
              <a:gd name="adj1" fmla="val 81330"/>
              <a:gd name="adj2" fmla="val -78994"/>
            </a:avLst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800" i="1" dirty="0"/>
              <a:t>b=3</a:t>
            </a:r>
          </a:p>
        </p:txBody>
      </p:sp>
      <p:sp>
        <p:nvSpPr>
          <p:cNvPr id="26628" name="ZoneTexte 9"/>
          <p:cNvSpPr txBox="1">
            <a:spLocks noChangeArrowheads="1"/>
          </p:cNvSpPr>
          <p:nvPr/>
        </p:nvSpPr>
        <p:spPr bwMode="auto">
          <a:xfrm>
            <a:off x="468313" y="476250"/>
            <a:ext cx="50403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dirty="0"/>
              <a:t>Q8         (AB</a:t>
            </a:r>
            <a:r>
              <a:rPr lang="fr-FR" altLang="fr-FR" sz="4000" dirty="0" smtClean="0"/>
              <a:t>) :</a:t>
            </a:r>
            <a:endParaRPr lang="fr-FR" altLang="fr-FR" sz="4000" dirty="0"/>
          </a:p>
        </p:txBody>
      </p:sp>
      <p:sp>
        <p:nvSpPr>
          <p:cNvPr id="13" name="Bulle ronde 12"/>
          <p:cNvSpPr/>
          <p:nvPr/>
        </p:nvSpPr>
        <p:spPr>
          <a:xfrm>
            <a:off x="6372225" y="3644900"/>
            <a:ext cx="2663825" cy="1800225"/>
          </a:xfrm>
          <a:prstGeom prst="wedgeEllipseCallout">
            <a:avLst>
              <a:gd name="adj1" fmla="val -75552"/>
              <a:gd name="adj2" fmla="val -91618"/>
            </a:avLst>
          </a:prstGeom>
          <a:solidFill>
            <a:schemeClr val="accent6">
              <a:lumMod val="20000"/>
              <a:lumOff val="80000"/>
            </a:schemeClr>
          </a:solidFill>
          <a:ln w="571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4000">
              <a:solidFill>
                <a:srgbClr val="FF0000"/>
              </a:solidFill>
            </a:endParaRPr>
          </a:p>
        </p:txBody>
      </p:sp>
      <p:sp>
        <p:nvSpPr>
          <p:cNvPr id="2663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6631" name="Rectangle 3"/>
          <p:cNvSpPr>
            <a:spLocks noChangeArrowheads="1"/>
          </p:cNvSpPr>
          <p:nvPr/>
        </p:nvSpPr>
        <p:spPr bwMode="auto">
          <a:xfrm>
            <a:off x="0" y="1279525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>
              <a:latin typeface="Arial" charset="0"/>
              <a:cs typeface="Arial" charset="0"/>
            </a:endParaRPr>
          </a:p>
        </p:txBody>
      </p:sp>
      <p:sp>
        <p:nvSpPr>
          <p:cNvPr id="2663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663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663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6635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663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6637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66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6639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6640" name="Rectangle 5"/>
          <p:cNvSpPr>
            <a:spLocks noChangeArrowheads="1"/>
          </p:cNvSpPr>
          <p:nvPr/>
        </p:nvSpPr>
        <p:spPr bwMode="auto">
          <a:xfrm>
            <a:off x="0" y="1279525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>
              <a:latin typeface="Arial" charset="0"/>
              <a:cs typeface="Arial" charset="0"/>
            </a:endParaRPr>
          </a:p>
        </p:txBody>
      </p:sp>
      <p:sp>
        <p:nvSpPr>
          <p:cNvPr id="2664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664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6643" name="Rectangle 5"/>
          <p:cNvSpPr>
            <a:spLocks noChangeArrowheads="1"/>
          </p:cNvSpPr>
          <p:nvPr/>
        </p:nvSpPr>
        <p:spPr bwMode="auto">
          <a:xfrm>
            <a:off x="0" y="1935163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>
              <a:latin typeface="Arial" charset="0"/>
              <a:cs typeface="Arial" charset="0"/>
            </a:endParaRPr>
          </a:p>
        </p:txBody>
      </p:sp>
      <p:sp>
        <p:nvSpPr>
          <p:cNvPr id="26644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6645" name="Rectangle 8"/>
          <p:cNvSpPr>
            <a:spLocks noChangeArrowheads="1"/>
          </p:cNvSpPr>
          <p:nvPr/>
        </p:nvSpPr>
        <p:spPr bwMode="auto">
          <a:xfrm>
            <a:off x="0" y="1935163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>
              <a:latin typeface="Arial" charset="0"/>
              <a:cs typeface="Arial" charset="0"/>
            </a:endParaRPr>
          </a:p>
        </p:txBody>
      </p:sp>
      <p:sp>
        <p:nvSpPr>
          <p:cNvPr id="266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664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664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pic>
        <p:nvPicPr>
          <p:cNvPr id="29721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3789363"/>
            <a:ext cx="1943100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5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6651" name="Rectangle 5"/>
          <p:cNvSpPr>
            <a:spLocks noChangeArrowheads="1"/>
          </p:cNvSpPr>
          <p:nvPr/>
        </p:nvSpPr>
        <p:spPr bwMode="auto">
          <a:xfrm>
            <a:off x="0" y="1279525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>
              <a:latin typeface="Arial" charset="0"/>
              <a:cs typeface="Arial" charset="0"/>
            </a:endParaRPr>
          </a:p>
        </p:txBody>
      </p:sp>
      <p:sp>
        <p:nvSpPr>
          <p:cNvPr id="2665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pic>
        <p:nvPicPr>
          <p:cNvPr id="38918" name="Picture 6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6316" y="404813"/>
            <a:ext cx="30099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54" name="Rectangle 8"/>
          <p:cNvSpPr>
            <a:spLocks noChangeArrowheads="1"/>
          </p:cNvSpPr>
          <p:nvPr/>
        </p:nvSpPr>
        <p:spPr bwMode="auto">
          <a:xfrm>
            <a:off x="0" y="1268413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>
              <a:latin typeface="Arial" charset="0"/>
              <a:cs typeface="Arial" charset="0"/>
            </a:endParaRPr>
          </a:p>
        </p:txBody>
      </p:sp>
      <p:sp>
        <p:nvSpPr>
          <p:cNvPr id="32" name="Flèche droite 31"/>
          <p:cNvSpPr/>
          <p:nvPr/>
        </p:nvSpPr>
        <p:spPr>
          <a:xfrm>
            <a:off x="3455988" y="1989138"/>
            <a:ext cx="2089150" cy="71437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3" name="Flèche vers le bas 32"/>
          <p:cNvSpPr/>
          <p:nvPr/>
        </p:nvSpPr>
        <p:spPr>
          <a:xfrm flipH="1">
            <a:off x="5534025" y="2016125"/>
            <a:ext cx="71438" cy="2087563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4" name="Organigramme : Connecteur 33"/>
          <p:cNvSpPr/>
          <p:nvPr/>
        </p:nvSpPr>
        <p:spPr>
          <a:xfrm>
            <a:off x="3348038" y="1989138"/>
            <a:ext cx="142875" cy="144462"/>
          </a:xfrm>
          <a:prstGeom prst="flowChartConnector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2000"/>
                                        <p:tgtEl>
                                          <p:spTgt spid="29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1" dur="2000"/>
                                        <p:tgtEl>
                                          <p:spTgt spid="38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32" grpId="0" animBg="1"/>
      <p:bldP spid="33" grpId="0" animBg="1"/>
      <p:bldP spid="3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Image 3" descr="C:\Users\Rigaux\AppData\Local\Temp\geogebr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1412875"/>
            <a:ext cx="4144963" cy="4281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Bulle ronde 6"/>
          <p:cNvSpPr/>
          <p:nvPr/>
        </p:nvSpPr>
        <p:spPr>
          <a:xfrm>
            <a:off x="250825" y="2349500"/>
            <a:ext cx="2160588" cy="1295400"/>
          </a:xfrm>
          <a:prstGeom prst="wedgeEllipseCallout">
            <a:avLst>
              <a:gd name="adj1" fmla="val 76302"/>
              <a:gd name="adj2" fmla="val 127033"/>
            </a:avLst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800" i="1" dirty="0" smtClean="0"/>
              <a:t>b=0</a:t>
            </a:r>
            <a:endParaRPr lang="fr-FR" sz="4800" i="1" dirty="0"/>
          </a:p>
        </p:txBody>
      </p:sp>
      <p:sp>
        <p:nvSpPr>
          <p:cNvPr id="27652" name="ZoneTexte 9"/>
          <p:cNvSpPr txBox="1">
            <a:spLocks noChangeArrowheads="1"/>
          </p:cNvSpPr>
          <p:nvPr/>
        </p:nvSpPr>
        <p:spPr bwMode="auto">
          <a:xfrm>
            <a:off x="468313" y="476250"/>
            <a:ext cx="50403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dirty="0"/>
              <a:t>Q9          (AB</a:t>
            </a:r>
            <a:r>
              <a:rPr lang="fr-FR" altLang="fr-FR" sz="4000" dirty="0" smtClean="0"/>
              <a:t>) :</a:t>
            </a:r>
            <a:endParaRPr lang="fr-FR" altLang="fr-FR" sz="4000" dirty="0"/>
          </a:p>
        </p:txBody>
      </p:sp>
      <p:sp>
        <p:nvSpPr>
          <p:cNvPr id="13" name="Bulle ronde 12"/>
          <p:cNvSpPr/>
          <p:nvPr/>
        </p:nvSpPr>
        <p:spPr>
          <a:xfrm>
            <a:off x="6156325" y="3213100"/>
            <a:ext cx="2665413" cy="1800225"/>
          </a:xfrm>
          <a:prstGeom prst="wedgeEllipseCallout">
            <a:avLst>
              <a:gd name="adj1" fmla="val -73849"/>
              <a:gd name="adj2" fmla="val -36298"/>
            </a:avLst>
          </a:prstGeom>
          <a:solidFill>
            <a:schemeClr val="accent6">
              <a:lumMod val="20000"/>
              <a:lumOff val="80000"/>
            </a:schemeClr>
          </a:solidFill>
          <a:ln w="571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4000">
              <a:solidFill>
                <a:srgbClr val="FF0000"/>
              </a:solidFill>
            </a:endParaRPr>
          </a:p>
        </p:txBody>
      </p:sp>
      <p:sp>
        <p:nvSpPr>
          <p:cNvPr id="2765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7655" name="Rectangle 3"/>
          <p:cNvSpPr>
            <a:spLocks noChangeArrowheads="1"/>
          </p:cNvSpPr>
          <p:nvPr/>
        </p:nvSpPr>
        <p:spPr bwMode="auto">
          <a:xfrm>
            <a:off x="0" y="1279525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>
              <a:latin typeface="Arial" charset="0"/>
              <a:cs typeface="Arial" charset="0"/>
            </a:endParaRPr>
          </a:p>
        </p:txBody>
      </p:sp>
      <p:sp>
        <p:nvSpPr>
          <p:cNvPr id="2765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765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765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765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766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7661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766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766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7664" name="Rectangle 5"/>
          <p:cNvSpPr>
            <a:spLocks noChangeArrowheads="1"/>
          </p:cNvSpPr>
          <p:nvPr/>
        </p:nvSpPr>
        <p:spPr bwMode="auto">
          <a:xfrm>
            <a:off x="0" y="1279525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>
              <a:latin typeface="Arial" charset="0"/>
              <a:cs typeface="Arial" charset="0"/>
            </a:endParaRPr>
          </a:p>
        </p:txBody>
      </p:sp>
      <p:sp>
        <p:nvSpPr>
          <p:cNvPr id="2766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766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7667" name="Rectangle 5"/>
          <p:cNvSpPr>
            <a:spLocks noChangeArrowheads="1"/>
          </p:cNvSpPr>
          <p:nvPr/>
        </p:nvSpPr>
        <p:spPr bwMode="auto">
          <a:xfrm>
            <a:off x="0" y="1935163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>
              <a:latin typeface="Arial" charset="0"/>
              <a:cs typeface="Arial" charset="0"/>
            </a:endParaRPr>
          </a:p>
        </p:txBody>
      </p:sp>
      <p:sp>
        <p:nvSpPr>
          <p:cNvPr id="27668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7669" name="Rectangle 8"/>
          <p:cNvSpPr>
            <a:spLocks noChangeArrowheads="1"/>
          </p:cNvSpPr>
          <p:nvPr/>
        </p:nvSpPr>
        <p:spPr bwMode="auto">
          <a:xfrm>
            <a:off x="0" y="1935163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>
              <a:latin typeface="Arial" charset="0"/>
              <a:cs typeface="Arial" charset="0"/>
            </a:endParaRPr>
          </a:p>
        </p:txBody>
      </p:sp>
      <p:sp>
        <p:nvSpPr>
          <p:cNvPr id="276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pic>
        <p:nvPicPr>
          <p:cNvPr id="30743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3357563"/>
            <a:ext cx="1485900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7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2887" y="78829"/>
            <a:ext cx="1927225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74" name="Rectangle 5"/>
          <p:cNvSpPr>
            <a:spLocks noChangeArrowheads="1"/>
          </p:cNvSpPr>
          <p:nvPr/>
        </p:nvSpPr>
        <p:spPr bwMode="auto">
          <a:xfrm>
            <a:off x="0" y="1935163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>
              <a:latin typeface="Arial" charset="0"/>
              <a:cs typeface="Arial" charset="0"/>
            </a:endParaRPr>
          </a:p>
        </p:txBody>
      </p:sp>
      <p:sp>
        <p:nvSpPr>
          <p:cNvPr id="28" name="Flèche droite 27"/>
          <p:cNvSpPr/>
          <p:nvPr/>
        </p:nvSpPr>
        <p:spPr>
          <a:xfrm>
            <a:off x="3348038" y="4797425"/>
            <a:ext cx="2087562" cy="71438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29" name="Flèche vers le haut 28"/>
          <p:cNvSpPr/>
          <p:nvPr/>
        </p:nvSpPr>
        <p:spPr>
          <a:xfrm>
            <a:off x="5400675" y="2016125"/>
            <a:ext cx="71438" cy="2808288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0" name="Organigramme : Connecteur 29"/>
          <p:cNvSpPr/>
          <p:nvPr/>
        </p:nvSpPr>
        <p:spPr>
          <a:xfrm>
            <a:off x="3203575" y="4724400"/>
            <a:ext cx="142875" cy="144463"/>
          </a:xfrm>
          <a:prstGeom prst="flowChartConnector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1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8" presetClass="entr" presetSubtype="3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3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8" dur="2000"/>
                                        <p:tgtEl>
                                          <p:spTgt spid="307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6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1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28" grpId="0" animBg="1"/>
      <p:bldP spid="29" grpId="0" animBg="1"/>
      <p:bldP spid="30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Image 6" descr="C:\Users\Rigaux\AppData\Local\Temp\geogebr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1773238"/>
            <a:ext cx="5578475" cy="348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Bulle ronde 6"/>
          <p:cNvSpPr/>
          <p:nvPr/>
        </p:nvSpPr>
        <p:spPr>
          <a:xfrm>
            <a:off x="107950" y="3213100"/>
            <a:ext cx="2376488" cy="1295400"/>
          </a:xfrm>
          <a:prstGeom prst="wedgeEllipseCallout">
            <a:avLst>
              <a:gd name="adj1" fmla="val 107197"/>
              <a:gd name="adj2" fmla="val -48281"/>
            </a:avLst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800" i="1" dirty="0"/>
              <a:t>b=1,5</a:t>
            </a:r>
          </a:p>
        </p:txBody>
      </p:sp>
      <p:sp>
        <p:nvSpPr>
          <p:cNvPr id="28676" name="ZoneTexte 9"/>
          <p:cNvSpPr txBox="1">
            <a:spLocks noChangeArrowheads="1"/>
          </p:cNvSpPr>
          <p:nvPr/>
        </p:nvSpPr>
        <p:spPr bwMode="auto">
          <a:xfrm>
            <a:off x="468313" y="476250"/>
            <a:ext cx="50403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dirty="0"/>
              <a:t>Q10      (AB</a:t>
            </a:r>
            <a:r>
              <a:rPr lang="fr-FR" altLang="fr-FR" sz="4000" dirty="0" smtClean="0"/>
              <a:t>) :</a:t>
            </a:r>
            <a:endParaRPr lang="fr-FR" altLang="fr-FR" sz="4000" dirty="0"/>
          </a:p>
        </p:txBody>
      </p:sp>
      <p:sp>
        <p:nvSpPr>
          <p:cNvPr id="13" name="Bulle ronde 12"/>
          <p:cNvSpPr/>
          <p:nvPr/>
        </p:nvSpPr>
        <p:spPr>
          <a:xfrm>
            <a:off x="6300788" y="1557338"/>
            <a:ext cx="2663825" cy="1800225"/>
          </a:xfrm>
          <a:prstGeom prst="wedgeEllipseCallout">
            <a:avLst>
              <a:gd name="adj1" fmla="val -53123"/>
              <a:gd name="adj2" fmla="val 61766"/>
            </a:avLst>
          </a:prstGeom>
          <a:solidFill>
            <a:schemeClr val="accent6">
              <a:lumMod val="20000"/>
              <a:lumOff val="80000"/>
            </a:schemeClr>
          </a:solidFill>
          <a:ln w="571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4000">
              <a:solidFill>
                <a:srgbClr val="FF0000"/>
              </a:solidFill>
            </a:endParaRPr>
          </a:p>
        </p:txBody>
      </p:sp>
      <p:sp>
        <p:nvSpPr>
          <p:cNvPr id="2867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8679" name="Rectangle 3"/>
          <p:cNvSpPr>
            <a:spLocks noChangeArrowheads="1"/>
          </p:cNvSpPr>
          <p:nvPr/>
        </p:nvSpPr>
        <p:spPr bwMode="auto">
          <a:xfrm>
            <a:off x="0" y="1279525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>
              <a:latin typeface="Arial" charset="0"/>
              <a:cs typeface="Arial" charset="0"/>
            </a:endParaRPr>
          </a:p>
        </p:txBody>
      </p:sp>
      <p:sp>
        <p:nvSpPr>
          <p:cNvPr id="2868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868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868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868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868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8685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868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8687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8688" name="Rectangle 5"/>
          <p:cNvSpPr>
            <a:spLocks noChangeArrowheads="1"/>
          </p:cNvSpPr>
          <p:nvPr/>
        </p:nvSpPr>
        <p:spPr bwMode="auto">
          <a:xfrm>
            <a:off x="0" y="1279525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>
              <a:latin typeface="Arial" charset="0"/>
              <a:cs typeface="Arial" charset="0"/>
            </a:endParaRPr>
          </a:p>
        </p:txBody>
      </p:sp>
      <p:sp>
        <p:nvSpPr>
          <p:cNvPr id="2868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869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8691" name="Rectangle 5"/>
          <p:cNvSpPr>
            <a:spLocks noChangeArrowheads="1"/>
          </p:cNvSpPr>
          <p:nvPr/>
        </p:nvSpPr>
        <p:spPr bwMode="auto">
          <a:xfrm>
            <a:off x="0" y="1935163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>
              <a:latin typeface="Arial" charset="0"/>
              <a:cs typeface="Arial" charset="0"/>
            </a:endParaRPr>
          </a:p>
        </p:txBody>
      </p:sp>
      <p:sp>
        <p:nvSpPr>
          <p:cNvPr id="2869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8693" name="Rectangle 8"/>
          <p:cNvSpPr>
            <a:spLocks noChangeArrowheads="1"/>
          </p:cNvSpPr>
          <p:nvPr/>
        </p:nvSpPr>
        <p:spPr bwMode="auto">
          <a:xfrm>
            <a:off x="0" y="1916113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>
              <a:latin typeface="Arial" charset="0"/>
              <a:cs typeface="Arial" charset="0"/>
            </a:endParaRPr>
          </a:p>
        </p:txBody>
      </p:sp>
      <p:sp>
        <p:nvSpPr>
          <p:cNvPr id="286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pic>
        <p:nvPicPr>
          <p:cNvPr id="31766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1773238"/>
            <a:ext cx="1943100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9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7026" y="78829"/>
            <a:ext cx="3551238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Flèche droite 26"/>
          <p:cNvSpPr/>
          <p:nvPr/>
        </p:nvSpPr>
        <p:spPr>
          <a:xfrm>
            <a:off x="3276600" y="2781300"/>
            <a:ext cx="2808288" cy="71438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28" name="Flèche vers le bas 27"/>
          <p:cNvSpPr/>
          <p:nvPr/>
        </p:nvSpPr>
        <p:spPr>
          <a:xfrm>
            <a:off x="6084888" y="2852738"/>
            <a:ext cx="71437" cy="1296987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29" name="Organigramme : Connecteur 28"/>
          <p:cNvSpPr/>
          <p:nvPr/>
        </p:nvSpPr>
        <p:spPr>
          <a:xfrm>
            <a:off x="3851275" y="3141663"/>
            <a:ext cx="142875" cy="144462"/>
          </a:xfrm>
          <a:prstGeom prst="flowChartConnector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8" presetClass="entr" presetSubtype="3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3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8" dur="2000"/>
                                        <p:tgtEl>
                                          <p:spTgt spid="317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6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1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27" grpId="0" animBg="1"/>
      <p:bldP spid="28" grpId="0" animBg="1"/>
      <p:bldP spid="2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492375"/>
            <a:ext cx="9144000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6000" dirty="0" smtClean="0">
                <a:solidFill>
                  <a:srgbClr val="FF0000"/>
                </a:solidFill>
              </a:rPr>
              <a:t>F</a:t>
            </a:r>
            <a:r>
              <a:rPr lang="fr-FR" sz="6000" dirty="0" smtClean="0">
                <a:solidFill>
                  <a:schemeClr val="accent3">
                    <a:lumMod val="50000"/>
                  </a:schemeClr>
                </a:solidFill>
              </a:rPr>
              <a:t>i</a:t>
            </a:r>
            <a:r>
              <a:rPr lang="fr-FR" sz="6000" dirty="0" smtClean="0">
                <a:solidFill>
                  <a:srgbClr val="FF0000"/>
                </a:solidFill>
              </a:rPr>
              <a:t>n</a:t>
            </a:r>
            <a:endParaRPr lang="fr-FR" sz="6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fr-FR" altLang="fr-FR" dirty="0" smtClean="0"/>
              <a:t>Q0</a:t>
            </a:r>
            <a:endParaRPr lang="fr-FR" altLang="fr-FR" dirty="0" smtClean="0">
              <a:solidFill>
                <a:srgbClr val="4F6228"/>
              </a:solidFill>
            </a:endParaRPr>
          </a:p>
        </p:txBody>
      </p:sp>
      <p:pic>
        <p:nvPicPr>
          <p:cNvPr id="4099" name="Image 4" descr="C:\Users\Rigaux\AppData\Local\Temp\geogebr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7113" y="1066800"/>
            <a:ext cx="4549775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 txBox="1">
            <a:spLocks/>
          </p:cNvSpPr>
          <p:nvPr/>
        </p:nvSpPr>
        <p:spPr bwMode="auto">
          <a:xfrm>
            <a:off x="468313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400"/>
              <a:t>Q0</a:t>
            </a:r>
            <a:endParaRPr lang="fr-FR" altLang="fr-FR" sz="4400">
              <a:solidFill>
                <a:srgbClr val="4F6228"/>
              </a:solidFill>
            </a:endParaRPr>
          </a:p>
        </p:txBody>
      </p:sp>
      <p:pic>
        <p:nvPicPr>
          <p:cNvPr id="5123" name="Image 4" descr="C:\Users\Rigaux\AppData\Local\Temp\geogebr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7113" y="1066800"/>
            <a:ext cx="4549775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067175" y="2205038"/>
            <a:ext cx="2952750" cy="2087562"/>
          </a:xfrm>
        </p:spPr>
        <p:txBody>
          <a:bodyPr>
            <a:normAutofit fontScale="90000"/>
          </a:bodyPr>
          <a:lstStyle/>
          <a:p>
            <a:pPr algn="l" eaLnBrk="1" hangingPunct="1">
              <a:defRPr/>
            </a:pPr>
            <a:r>
              <a:rPr lang="fr-FR" sz="4000" dirty="0" smtClean="0"/>
              <a:t/>
            </a:r>
            <a:br>
              <a:rPr lang="fr-FR" sz="4000" dirty="0" smtClean="0"/>
            </a:br>
            <a:r>
              <a:rPr lang="fr-FR" sz="4000" dirty="0" smtClean="0"/>
              <a:t>  </a:t>
            </a:r>
            <a:r>
              <a:rPr lang="fr-FR" sz="4000" dirty="0" smtClean="0">
                <a:solidFill>
                  <a:srgbClr val="FF0000"/>
                </a:solidFill>
              </a:rPr>
              <a:t>         3</a:t>
            </a:r>
            <a:br>
              <a:rPr lang="fr-FR" sz="4000" dirty="0" smtClean="0">
                <a:solidFill>
                  <a:srgbClr val="FF0000"/>
                </a:solidFill>
              </a:rPr>
            </a:br>
            <a:r>
              <a:rPr lang="fr-FR" sz="4000" dirty="0" smtClean="0">
                <a:solidFill>
                  <a:srgbClr val="FF0000"/>
                </a:solidFill>
              </a:rPr>
              <a:t/>
            </a:r>
            <a:br>
              <a:rPr lang="fr-FR" sz="4000" dirty="0" smtClean="0">
                <a:solidFill>
                  <a:srgbClr val="FF0000"/>
                </a:solidFill>
              </a:rPr>
            </a:br>
            <a:r>
              <a:rPr lang="fr-FR" sz="4000" dirty="0" smtClean="0">
                <a:solidFill>
                  <a:srgbClr val="FF0000"/>
                </a:solidFill>
              </a:rPr>
              <a:t>   2             </a:t>
            </a:r>
            <a:r>
              <a:rPr lang="fr-FR" sz="4000" dirty="0" smtClean="0"/>
              <a:t/>
            </a:r>
            <a:br>
              <a:rPr lang="fr-FR" sz="4000" dirty="0" smtClean="0"/>
            </a:br>
            <a:endParaRPr lang="fr-FR" sz="4000" dirty="0" smtClean="0"/>
          </a:p>
        </p:txBody>
      </p:sp>
      <p:sp>
        <p:nvSpPr>
          <p:cNvPr id="17" name="Flèche droite 16"/>
          <p:cNvSpPr/>
          <p:nvPr/>
        </p:nvSpPr>
        <p:spPr>
          <a:xfrm>
            <a:off x="4068763" y="3481388"/>
            <a:ext cx="1042987" cy="73025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19" name="Flèche vers le haut 18"/>
          <p:cNvSpPr/>
          <p:nvPr/>
        </p:nvSpPr>
        <p:spPr>
          <a:xfrm>
            <a:off x="5075238" y="1908175"/>
            <a:ext cx="71437" cy="1584325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5127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5128" name="Rectangle 11"/>
          <p:cNvSpPr>
            <a:spLocks noChangeArrowheads="1"/>
          </p:cNvSpPr>
          <p:nvPr/>
        </p:nvSpPr>
        <p:spPr bwMode="auto">
          <a:xfrm>
            <a:off x="0" y="15621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>
              <a:latin typeface="Arial" charset="0"/>
              <a:cs typeface="Arial" charset="0"/>
            </a:endParaRPr>
          </a:p>
        </p:txBody>
      </p:sp>
      <p:sp>
        <p:nvSpPr>
          <p:cNvPr id="5129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5130" name="Rectangle 14"/>
          <p:cNvSpPr>
            <a:spLocks noChangeArrowheads="1"/>
          </p:cNvSpPr>
          <p:nvPr/>
        </p:nvSpPr>
        <p:spPr bwMode="auto">
          <a:xfrm>
            <a:off x="0" y="15621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>
              <a:latin typeface="Arial" charset="0"/>
              <a:cs typeface="Arial" charset="0"/>
            </a:endParaRPr>
          </a:p>
        </p:txBody>
      </p:sp>
      <p:sp>
        <p:nvSpPr>
          <p:cNvPr id="5131" name="ZoneTexte 26"/>
          <p:cNvSpPr txBox="1">
            <a:spLocks noChangeArrowheads="1"/>
          </p:cNvSpPr>
          <p:nvPr/>
        </p:nvSpPr>
        <p:spPr bwMode="auto">
          <a:xfrm>
            <a:off x="1835151" y="476250"/>
            <a:ext cx="73088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dirty="0">
                <a:solidFill>
                  <a:srgbClr val="FF0000"/>
                </a:solidFill>
              </a:rPr>
              <a:t>Lire le coefficient </a:t>
            </a:r>
            <a:r>
              <a:rPr lang="fr-FR" altLang="fr-FR" sz="4000" dirty="0" smtClean="0">
                <a:solidFill>
                  <a:srgbClr val="FF0000"/>
                </a:solidFill>
              </a:rPr>
              <a:t>directeur : </a:t>
            </a:r>
            <a:r>
              <a:rPr lang="fr-FR" altLang="fr-FR" sz="4000" i="1" dirty="0">
                <a:solidFill>
                  <a:srgbClr val="FF0000"/>
                </a:solidFill>
              </a:rPr>
              <a:t>a</a:t>
            </a:r>
            <a:r>
              <a:rPr lang="fr-FR" altLang="fr-FR" sz="4000" dirty="0">
                <a:solidFill>
                  <a:srgbClr val="FF0000"/>
                </a:solidFill>
              </a:rPr>
              <a:t>  </a:t>
            </a:r>
          </a:p>
        </p:txBody>
      </p:sp>
      <p:sp>
        <p:nvSpPr>
          <p:cNvPr id="5132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5133" name="Rectangle 17"/>
          <p:cNvSpPr>
            <a:spLocks noChangeArrowheads="1"/>
          </p:cNvSpPr>
          <p:nvPr/>
        </p:nvSpPr>
        <p:spPr bwMode="auto">
          <a:xfrm>
            <a:off x="0" y="10747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>
              <a:latin typeface="Arial" charset="0"/>
              <a:cs typeface="Arial" charset="0"/>
            </a:endParaRPr>
          </a:p>
        </p:txBody>
      </p:sp>
      <p:sp>
        <p:nvSpPr>
          <p:cNvPr id="5134" name="Rectangle 1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5135" name="Rectangle 20"/>
          <p:cNvSpPr>
            <a:spLocks noChangeArrowheads="1"/>
          </p:cNvSpPr>
          <p:nvPr/>
        </p:nvSpPr>
        <p:spPr bwMode="auto">
          <a:xfrm>
            <a:off x="0" y="15621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>
              <a:latin typeface="Arial" charset="0"/>
              <a:cs typeface="Arial" charset="0"/>
            </a:endParaRPr>
          </a:p>
        </p:txBody>
      </p:sp>
      <p:sp>
        <p:nvSpPr>
          <p:cNvPr id="5136" name="Rectangle 2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5137" name="Rectangle 23"/>
          <p:cNvSpPr>
            <a:spLocks noChangeArrowheads="1"/>
          </p:cNvSpPr>
          <p:nvPr/>
        </p:nvSpPr>
        <p:spPr bwMode="auto">
          <a:xfrm>
            <a:off x="0" y="15621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>
              <a:latin typeface="Arial" charset="0"/>
              <a:cs typeface="Arial" charset="0"/>
            </a:endParaRPr>
          </a:p>
        </p:txBody>
      </p:sp>
      <p:sp>
        <p:nvSpPr>
          <p:cNvPr id="51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513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4" name="Bulle ronde 23"/>
          <p:cNvSpPr/>
          <p:nvPr/>
        </p:nvSpPr>
        <p:spPr>
          <a:xfrm>
            <a:off x="6372225" y="2060575"/>
            <a:ext cx="2376488" cy="1800225"/>
          </a:xfrm>
          <a:prstGeom prst="wedgeEllipseCallout">
            <a:avLst>
              <a:gd name="adj1" fmla="val -78077"/>
              <a:gd name="adj2" fmla="val -3173"/>
            </a:avLst>
          </a:prstGeom>
          <a:solidFill>
            <a:schemeClr val="accent6">
              <a:lumMod val="20000"/>
              <a:lumOff val="80000"/>
            </a:schemeClr>
          </a:solidFill>
          <a:ln w="571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4000">
              <a:solidFill>
                <a:srgbClr val="FF0000"/>
              </a:solidFill>
            </a:endParaRPr>
          </a:p>
        </p:txBody>
      </p:sp>
      <p:pic>
        <p:nvPicPr>
          <p:cNvPr id="5141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2205038"/>
            <a:ext cx="1485900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1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2000"/>
                                        <p:tgtEl>
                                          <p:spTgt spid="5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7" grpId="0" animBg="1"/>
      <p:bldP spid="19" grpId="0" animBg="1"/>
      <p:bldP spid="2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fr-FR" altLang="fr-FR" smtClean="0"/>
              <a:t>Q0</a:t>
            </a:r>
            <a:endParaRPr lang="fr-FR" altLang="fr-FR" smtClean="0">
              <a:solidFill>
                <a:srgbClr val="4F6228"/>
              </a:solidFill>
            </a:endParaRPr>
          </a:p>
        </p:txBody>
      </p:sp>
      <p:pic>
        <p:nvPicPr>
          <p:cNvPr id="6147" name="Image 4" descr="C:\Users\Rigaux\AppData\Local\Temp\geogebr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7113" y="1066800"/>
            <a:ext cx="4549775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8" name="Rectangle 7"/>
          <p:cNvSpPr>
            <a:spLocks noChangeArrowheads="1"/>
          </p:cNvSpPr>
          <p:nvPr/>
        </p:nvSpPr>
        <p:spPr bwMode="auto">
          <a:xfrm>
            <a:off x="1476375" y="488950"/>
            <a:ext cx="66960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4000" dirty="0">
                <a:solidFill>
                  <a:srgbClr val="4F6228"/>
                </a:solidFill>
                <a:ea typeface="Calibri" pitchFamily="34" charset="0"/>
                <a:cs typeface="Times New Roman" pitchFamily="18" charset="0"/>
              </a:rPr>
              <a:t>Lire l’ordonnée à </a:t>
            </a:r>
            <a:r>
              <a:rPr lang="fr-FR" altLang="fr-FR" sz="4000" dirty="0" smtClean="0">
                <a:solidFill>
                  <a:srgbClr val="4F6228"/>
                </a:solidFill>
                <a:ea typeface="Calibri" pitchFamily="34" charset="0"/>
                <a:cs typeface="Times New Roman" pitchFamily="18" charset="0"/>
              </a:rPr>
              <a:t>l’origine : </a:t>
            </a:r>
            <a:r>
              <a:rPr lang="fr-FR" altLang="fr-FR" sz="4000" i="1" dirty="0">
                <a:solidFill>
                  <a:srgbClr val="4F6228"/>
                </a:solidFill>
                <a:ea typeface="Calibri" pitchFamily="34" charset="0"/>
                <a:cs typeface="Times New Roman" pitchFamily="18" charset="0"/>
              </a:rPr>
              <a:t>b</a:t>
            </a:r>
            <a:endParaRPr lang="fr-FR" altLang="fr-FR" sz="4000" i="1" dirty="0">
              <a:latin typeface="Arial" charset="0"/>
              <a:ea typeface="Calibri" pitchFamily="34" charset="0"/>
              <a:cs typeface="Arial" charset="0"/>
            </a:endParaRPr>
          </a:p>
        </p:txBody>
      </p:sp>
      <p:sp>
        <p:nvSpPr>
          <p:cNvPr id="14" name="Bulle ronde 13"/>
          <p:cNvSpPr/>
          <p:nvPr/>
        </p:nvSpPr>
        <p:spPr>
          <a:xfrm>
            <a:off x="179388" y="3284538"/>
            <a:ext cx="1944687" cy="1296987"/>
          </a:xfrm>
          <a:prstGeom prst="wedgeEllipseCallout">
            <a:avLst>
              <a:gd name="adj1" fmla="val 84221"/>
              <a:gd name="adj2" fmla="val 80257"/>
            </a:avLst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000" i="1" dirty="0"/>
              <a:t>b</a:t>
            </a:r>
            <a:r>
              <a:rPr lang="fr-FR" sz="4000" i="1" dirty="0" smtClean="0"/>
              <a:t>=−1</a:t>
            </a:r>
            <a:endParaRPr lang="fr-FR" sz="4000" i="1" dirty="0"/>
          </a:p>
        </p:txBody>
      </p:sp>
      <p:sp>
        <p:nvSpPr>
          <p:cNvPr id="6150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6151" name="Rectangle 11"/>
          <p:cNvSpPr>
            <a:spLocks noChangeArrowheads="1"/>
          </p:cNvSpPr>
          <p:nvPr/>
        </p:nvSpPr>
        <p:spPr bwMode="auto">
          <a:xfrm>
            <a:off x="0" y="15621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>
              <a:latin typeface="Arial" charset="0"/>
              <a:cs typeface="Arial" charset="0"/>
            </a:endParaRPr>
          </a:p>
        </p:txBody>
      </p:sp>
      <p:sp>
        <p:nvSpPr>
          <p:cNvPr id="6152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6153" name="Rectangle 14"/>
          <p:cNvSpPr>
            <a:spLocks noChangeArrowheads="1"/>
          </p:cNvSpPr>
          <p:nvPr/>
        </p:nvSpPr>
        <p:spPr bwMode="auto">
          <a:xfrm>
            <a:off x="0" y="15621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>
              <a:latin typeface="Arial" charset="0"/>
              <a:cs typeface="Arial" charset="0"/>
            </a:endParaRPr>
          </a:p>
        </p:txBody>
      </p:sp>
      <p:sp>
        <p:nvSpPr>
          <p:cNvPr id="6154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6155" name="Rectangle 17"/>
          <p:cNvSpPr>
            <a:spLocks noChangeArrowheads="1"/>
          </p:cNvSpPr>
          <p:nvPr/>
        </p:nvSpPr>
        <p:spPr bwMode="auto">
          <a:xfrm>
            <a:off x="0" y="10747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>
              <a:latin typeface="Arial" charset="0"/>
              <a:cs typeface="Arial" charset="0"/>
            </a:endParaRPr>
          </a:p>
        </p:txBody>
      </p:sp>
      <p:sp>
        <p:nvSpPr>
          <p:cNvPr id="6156" name="Rectangle 1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6157" name="Rectangle 20"/>
          <p:cNvSpPr>
            <a:spLocks noChangeArrowheads="1"/>
          </p:cNvSpPr>
          <p:nvPr/>
        </p:nvSpPr>
        <p:spPr bwMode="auto">
          <a:xfrm>
            <a:off x="0" y="15621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>
              <a:latin typeface="Arial" charset="0"/>
              <a:cs typeface="Arial" charset="0"/>
            </a:endParaRPr>
          </a:p>
        </p:txBody>
      </p:sp>
      <p:sp>
        <p:nvSpPr>
          <p:cNvPr id="6158" name="Rectangle 22"/>
          <p:cNvSpPr>
            <a:spLocks noChangeArrowheads="1"/>
          </p:cNvSpPr>
          <p:nvPr/>
        </p:nvSpPr>
        <p:spPr bwMode="auto">
          <a:xfrm>
            <a:off x="36513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6159" name="Rectangle 23"/>
          <p:cNvSpPr>
            <a:spLocks noChangeArrowheads="1"/>
          </p:cNvSpPr>
          <p:nvPr/>
        </p:nvSpPr>
        <p:spPr bwMode="auto">
          <a:xfrm>
            <a:off x="0" y="15621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>
              <a:latin typeface="Arial" charset="0"/>
              <a:cs typeface="Arial" charset="0"/>
            </a:endParaRPr>
          </a:p>
        </p:txBody>
      </p:sp>
      <p:sp>
        <p:nvSpPr>
          <p:cNvPr id="15" name="Organigramme : Connecteur 14"/>
          <p:cNvSpPr/>
          <p:nvPr/>
        </p:nvSpPr>
        <p:spPr>
          <a:xfrm>
            <a:off x="2916238" y="5013325"/>
            <a:ext cx="142875" cy="144463"/>
          </a:xfrm>
          <a:prstGeom prst="flowChartConnector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400"/>
              <a:t>Q0</a:t>
            </a:r>
            <a:endParaRPr lang="fr-FR" altLang="fr-FR" sz="4400">
              <a:solidFill>
                <a:srgbClr val="4F6228"/>
              </a:solidFill>
            </a:endParaRPr>
          </a:p>
        </p:txBody>
      </p:sp>
      <p:pic>
        <p:nvPicPr>
          <p:cNvPr id="7171" name="Image 4" descr="C:\Users\Rigaux\AppData\Local\Temp\geogebr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7113" y="1066800"/>
            <a:ext cx="4549775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91025" y="2205038"/>
            <a:ext cx="3062288" cy="2087562"/>
          </a:xfrm>
        </p:spPr>
        <p:txBody>
          <a:bodyPr>
            <a:normAutofit fontScale="90000"/>
          </a:bodyPr>
          <a:lstStyle/>
          <a:p>
            <a:pPr algn="l" eaLnBrk="1" hangingPunct="1">
              <a:defRPr/>
            </a:pPr>
            <a:r>
              <a:rPr lang="fr-FR" sz="4000" dirty="0" smtClean="0"/>
              <a:t/>
            </a:r>
            <a:br>
              <a:rPr lang="fr-FR" sz="4000" dirty="0" smtClean="0"/>
            </a:br>
            <a:r>
              <a:rPr lang="fr-FR" sz="4000" dirty="0" smtClean="0"/>
              <a:t>  </a:t>
            </a:r>
            <a:r>
              <a:rPr lang="fr-FR" sz="4000" dirty="0" smtClean="0">
                <a:solidFill>
                  <a:srgbClr val="FF0000"/>
                </a:solidFill>
              </a:rPr>
              <a:t>     3</a:t>
            </a:r>
            <a:br>
              <a:rPr lang="fr-FR" sz="4000" dirty="0" smtClean="0">
                <a:solidFill>
                  <a:srgbClr val="FF0000"/>
                </a:solidFill>
              </a:rPr>
            </a:br>
            <a:r>
              <a:rPr lang="fr-FR" sz="4000" dirty="0" smtClean="0">
                <a:solidFill>
                  <a:srgbClr val="FF0000"/>
                </a:solidFill>
              </a:rPr>
              <a:t/>
            </a:r>
            <a:br>
              <a:rPr lang="fr-FR" sz="4000" dirty="0" smtClean="0">
                <a:solidFill>
                  <a:srgbClr val="FF0000"/>
                </a:solidFill>
              </a:rPr>
            </a:br>
            <a:r>
              <a:rPr lang="fr-FR" sz="4000" dirty="0" smtClean="0">
                <a:solidFill>
                  <a:srgbClr val="FF0000"/>
                </a:solidFill>
              </a:rPr>
              <a:t>2             </a:t>
            </a:r>
            <a:r>
              <a:rPr lang="fr-FR" sz="4000" dirty="0" smtClean="0"/>
              <a:t/>
            </a:r>
            <a:br>
              <a:rPr lang="fr-FR" sz="4000" dirty="0" smtClean="0"/>
            </a:br>
            <a:endParaRPr lang="fr-FR" sz="4000" dirty="0" smtClean="0"/>
          </a:p>
        </p:txBody>
      </p:sp>
      <p:sp>
        <p:nvSpPr>
          <p:cNvPr id="7173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7174" name="Rectangle 11"/>
          <p:cNvSpPr>
            <a:spLocks noChangeArrowheads="1"/>
          </p:cNvSpPr>
          <p:nvPr/>
        </p:nvSpPr>
        <p:spPr bwMode="auto">
          <a:xfrm>
            <a:off x="0" y="15621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>
              <a:latin typeface="Arial" charset="0"/>
              <a:cs typeface="Arial" charset="0"/>
            </a:endParaRPr>
          </a:p>
        </p:txBody>
      </p:sp>
      <p:sp>
        <p:nvSpPr>
          <p:cNvPr id="7175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7176" name="Rectangle 14"/>
          <p:cNvSpPr>
            <a:spLocks noChangeArrowheads="1"/>
          </p:cNvSpPr>
          <p:nvPr/>
        </p:nvSpPr>
        <p:spPr bwMode="auto">
          <a:xfrm>
            <a:off x="0" y="15621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>
              <a:latin typeface="Arial" charset="0"/>
              <a:cs typeface="Arial" charset="0"/>
            </a:endParaRPr>
          </a:p>
        </p:txBody>
      </p:sp>
      <p:sp>
        <p:nvSpPr>
          <p:cNvPr id="7177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7178" name="Rectangle 17"/>
          <p:cNvSpPr>
            <a:spLocks noChangeArrowheads="1"/>
          </p:cNvSpPr>
          <p:nvPr/>
        </p:nvSpPr>
        <p:spPr bwMode="auto">
          <a:xfrm>
            <a:off x="0" y="10747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>
              <a:latin typeface="Arial" charset="0"/>
              <a:cs typeface="Arial" charset="0"/>
            </a:endParaRPr>
          </a:p>
        </p:txBody>
      </p:sp>
      <p:sp>
        <p:nvSpPr>
          <p:cNvPr id="7179" name="Rectangle 19"/>
          <p:cNvSpPr>
            <a:spLocks noChangeArrowheads="1"/>
          </p:cNvSpPr>
          <p:nvPr/>
        </p:nvSpPr>
        <p:spPr bwMode="auto">
          <a:xfrm>
            <a:off x="0" y="115888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7180" name="Rectangle 20"/>
          <p:cNvSpPr>
            <a:spLocks noChangeArrowheads="1"/>
          </p:cNvSpPr>
          <p:nvPr/>
        </p:nvSpPr>
        <p:spPr bwMode="auto">
          <a:xfrm>
            <a:off x="0" y="15621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>
              <a:latin typeface="Arial" charset="0"/>
              <a:cs typeface="Arial" charset="0"/>
            </a:endParaRPr>
          </a:p>
        </p:txBody>
      </p:sp>
      <p:sp>
        <p:nvSpPr>
          <p:cNvPr id="42" name="Bulle ronde 41"/>
          <p:cNvSpPr/>
          <p:nvPr/>
        </p:nvSpPr>
        <p:spPr>
          <a:xfrm>
            <a:off x="6372225" y="2060575"/>
            <a:ext cx="2376488" cy="1800225"/>
          </a:xfrm>
          <a:prstGeom prst="wedgeEllipseCallout">
            <a:avLst>
              <a:gd name="adj1" fmla="val -78077"/>
              <a:gd name="adj2" fmla="val -3173"/>
            </a:avLst>
          </a:prstGeom>
          <a:solidFill>
            <a:schemeClr val="accent6">
              <a:lumMod val="20000"/>
              <a:lumOff val="80000"/>
            </a:schemeClr>
          </a:solidFill>
          <a:ln w="571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4000">
              <a:solidFill>
                <a:srgbClr val="FF0000"/>
              </a:solidFill>
            </a:endParaRPr>
          </a:p>
        </p:txBody>
      </p:sp>
      <p:sp>
        <p:nvSpPr>
          <p:cNvPr id="7182" name="Rectangle 22"/>
          <p:cNvSpPr>
            <a:spLocks noChangeArrowheads="1"/>
          </p:cNvSpPr>
          <p:nvPr/>
        </p:nvSpPr>
        <p:spPr bwMode="auto">
          <a:xfrm>
            <a:off x="-180975" y="26035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7183" name="Rectangle 23"/>
          <p:cNvSpPr>
            <a:spLocks noChangeArrowheads="1"/>
          </p:cNvSpPr>
          <p:nvPr/>
        </p:nvSpPr>
        <p:spPr bwMode="auto">
          <a:xfrm>
            <a:off x="0" y="15621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>
              <a:latin typeface="Arial" charset="0"/>
              <a:cs typeface="Arial" charset="0"/>
            </a:endParaRPr>
          </a:p>
        </p:txBody>
      </p:sp>
      <p:sp>
        <p:nvSpPr>
          <p:cNvPr id="7184" name="ZoneTexte 21"/>
          <p:cNvSpPr txBox="1">
            <a:spLocks noChangeArrowheads="1"/>
          </p:cNvSpPr>
          <p:nvPr/>
        </p:nvSpPr>
        <p:spPr bwMode="auto">
          <a:xfrm>
            <a:off x="1762125" y="476250"/>
            <a:ext cx="50419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dirty="0"/>
              <a:t>Equation de (AB</a:t>
            </a:r>
            <a:r>
              <a:rPr lang="fr-FR" altLang="fr-FR" sz="4000" dirty="0" smtClean="0"/>
              <a:t>) :</a:t>
            </a:r>
            <a:endParaRPr lang="fr-FR" altLang="fr-FR" sz="4000" dirty="0"/>
          </a:p>
        </p:txBody>
      </p:sp>
      <p:sp>
        <p:nvSpPr>
          <p:cNvPr id="718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6447" y="115888"/>
            <a:ext cx="2994025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87" name="Rectangle 3"/>
          <p:cNvSpPr>
            <a:spLocks noChangeArrowheads="1"/>
          </p:cNvSpPr>
          <p:nvPr/>
        </p:nvSpPr>
        <p:spPr bwMode="auto">
          <a:xfrm>
            <a:off x="0" y="1935163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>
              <a:latin typeface="Arial" charset="0"/>
              <a:cs typeface="Arial" charset="0"/>
            </a:endParaRPr>
          </a:p>
        </p:txBody>
      </p:sp>
      <p:sp>
        <p:nvSpPr>
          <p:cNvPr id="7188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pic>
        <p:nvPicPr>
          <p:cNvPr id="7189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2205038"/>
            <a:ext cx="1485900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Bulle ronde 26"/>
          <p:cNvSpPr/>
          <p:nvPr/>
        </p:nvSpPr>
        <p:spPr>
          <a:xfrm>
            <a:off x="179388" y="3284538"/>
            <a:ext cx="1944687" cy="1296987"/>
          </a:xfrm>
          <a:prstGeom prst="wedgeEllipseCallout">
            <a:avLst>
              <a:gd name="adj1" fmla="val 84221"/>
              <a:gd name="adj2" fmla="val 80257"/>
            </a:avLst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000" i="1" dirty="0" smtClean="0"/>
              <a:t>b=−1</a:t>
            </a:r>
            <a:endParaRPr lang="fr-FR" sz="4000" i="1" dirty="0"/>
          </a:p>
        </p:txBody>
      </p:sp>
      <p:sp>
        <p:nvSpPr>
          <p:cNvPr id="28" name="Organigramme : Connecteur 27"/>
          <p:cNvSpPr/>
          <p:nvPr/>
        </p:nvSpPr>
        <p:spPr>
          <a:xfrm>
            <a:off x="2916238" y="5013325"/>
            <a:ext cx="142875" cy="144463"/>
          </a:xfrm>
          <a:prstGeom prst="flowChartConnector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29" name="Flèche vers le haut 28"/>
          <p:cNvSpPr/>
          <p:nvPr/>
        </p:nvSpPr>
        <p:spPr>
          <a:xfrm>
            <a:off x="5075238" y="1908175"/>
            <a:ext cx="71437" cy="1584325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30" name="Flèche droite 29"/>
          <p:cNvSpPr/>
          <p:nvPr/>
        </p:nvSpPr>
        <p:spPr>
          <a:xfrm>
            <a:off x="4068763" y="3481388"/>
            <a:ext cx="1042987" cy="73025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2000"/>
                                        <p:tgtEl>
                                          <p:spTgt spid="5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fr-FR" altLang="fr-FR" dirty="0" smtClean="0"/>
              <a:t>Q1</a:t>
            </a:r>
            <a:endParaRPr lang="fr-FR" altLang="fr-FR" dirty="0" smtClean="0">
              <a:solidFill>
                <a:srgbClr val="4F6228"/>
              </a:solidFill>
            </a:endParaRPr>
          </a:p>
        </p:txBody>
      </p:sp>
      <p:pic>
        <p:nvPicPr>
          <p:cNvPr id="8195" name="Image 3" descr="C:\Users\Rigaux\AppData\Local\Temp\geogebr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1268413"/>
            <a:ext cx="2865438" cy="438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fr-FR" altLang="fr-FR" smtClean="0"/>
              <a:t>Q2</a:t>
            </a:r>
            <a:endParaRPr lang="fr-FR" altLang="fr-FR" smtClean="0">
              <a:solidFill>
                <a:srgbClr val="4F6228"/>
              </a:solidFill>
            </a:endParaRPr>
          </a:p>
        </p:txBody>
      </p:sp>
      <p:pic>
        <p:nvPicPr>
          <p:cNvPr id="9219" name="Image 4" descr="C:\Users\Rigaux\AppData\Local\Temp\geogebr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765175"/>
            <a:ext cx="3443287" cy="545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fr-FR" altLang="fr-FR" smtClean="0"/>
              <a:t>Q3</a:t>
            </a:r>
            <a:endParaRPr lang="fr-FR" altLang="fr-FR" smtClean="0">
              <a:solidFill>
                <a:srgbClr val="4F6228"/>
              </a:solidFill>
            </a:endParaRPr>
          </a:p>
        </p:txBody>
      </p:sp>
      <p:pic>
        <p:nvPicPr>
          <p:cNvPr id="10243" name="Image 4" descr="C:\Users\Rigaux\AppData\Local\Temp\geogebr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1341438"/>
            <a:ext cx="5761037" cy="416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954</TotalTime>
  <Words>139</Words>
  <Application>Microsoft Office PowerPoint</Application>
  <PresentationFormat>Affichage à l'écran (4:3)</PresentationFormat>
  <Paragraphs>49</Paragraphs>
  <Slides>28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28</vt:i4>
      </vt:variant>
    </vt:vector>
  </HeadingPairs>
  <TitlesOfParts>
    <vt:vector size="29" baseType="lpstr">
      <vt:lpstr>Thème Office</vt:lpstr>
      <vt:lpstr>Equations de droites :</vt:lpstr>
      <vt:lpstr>Consigne : lire  graphiquement une  équation de la droite (AB).</vt:lpstr>
      <vt:lpstr>Q0</vt:lpstr>
      <vt:lpstr>            3     2              </vt:lpstr>
      <vt:lpstr>Q0</vt:lpstr>
      <vt:lpstr>        3  2              </vt:lpstr>
      <vt:lpstr>Q1</vt:lpstr>
      <vt:lpstr>Q2</vt:lpstr>
      <vt:lpstr>Q3</vt:lpstr>
      <vt:lpstr>Q4</vt:lpstr>
      <vt:lpstr>Q5</vt:lpstr>
      <vt:lpstr>Q6</vt:lpstr>
      <vt:lpstr>Q7</vt:lpstr>
      <vt:lpstr>Q8</vt:lpstr>
      <vt:lpstr>Q9</vt:lpstr>
      <vt:lpstr>Q10</vt:lpstr>
      <vt:lpstr>Réponses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Fin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Equations de droites</dc:title>
  <dc:creator>Rigaux</dc:creator>
  <cp:lastModifiedBy>auderi</cp:lastModifiedBy>
  <cp:revision>147</cp:revision>
  <dcterms:created xsi:type="dcterms:W3CDTF">2014-01-29T16:41:54Z</dcterms:created>
  <dcterms:modified xsi:type="dcterms:W3CDTF">2016-07-02T16:29:13Z</dcterms:modified>
</cp:coreProperties>
</file>