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7" r:id="rId3"/>
    <p:sldId id="260" r:id="rId4"/>
    <p:sldId id="259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3D10D-EEAF-4002-B311-3E52FAF6B99F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E696B5-0802-41DC-8F66-574FAA01BC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6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E696B5-0802-41DC-8F66-574FAA01BCF2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717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390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430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6770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609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766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833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8279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21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05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788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23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62341-8B46-4635-9FA5-4682087A71BB}" type="datetimeFigureOut">
              <a:rPr lang="fr-FR" smtClean="0"/>
              <a:t>13/04/2016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F6865-B106-45BB-86FE-BD9D42B223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055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432048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7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fr-FR" sz="6600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&amp; Algorithmique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5516562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288808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1199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N°9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053698"/>
                <a:ext cx="6275040" cy="3607550"/>
              </a:xfrm>
              <a:gradFill flip="none" rotWithShape="1">
                <a:gsLst>
                  <a:gs pos="0">
                    <a:srgbClr val="DDEBCF"/>
                  </a:gs>
                  <a:gs pos="72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path path="shape">
                  <a:fillToRect l="50000" t="50000" r="50000" b="50000"/>
                </a:path>
                <a:tileRect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Saisir un entier naturel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endParaRPr lang="fr-FR" sz="2800" i="1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Traitement:</a:t>
                </a:r>
                <a:endParaRPr lang="fr-FR" sz="28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la valeur 0</a:t>
                </a: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Pour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allant de 0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la valeur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cos</m:t>
                    </m:r>
                    <m:d>
                      <m:dPr>
                        <m:ctrlP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</m:d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Fin Pour</a:t>
                </a:r>
              </a:p>
              <a:p>
                <a:pPr marL="0" indent="0">
                  <a:buNone/>
                </a:pPr>
                <a:r>
                  <a:rPr lang="fr-FR" sz="2800" b="1" i="1" dirty="0">
                    <a:ea typeface="Cambria Math"/>
                    <a:cs typeface="Times New Roman" panose="02020603050405020304" pitchFamily="18" charset="0"/>
                  </a:rPr>
                  <a:t>S</a:t>
                </a:r>
                <a:r>
                  <a:rPr lang="fr-FR" sz="2800" b="1" i="1" dirty="0" smtClean="0">
                    <a:ea typeface="Cambria Math"/>
                    <a:cs typeface="Times New Roman" panose="02020603050405020304" pitchFamily="18" charset="0"/>
                  </a:rPr>
                  <a:t>ortie: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 Afficher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053698"/>
                <a:ext cx="6275040" cy="3607550"/>
              </a:xfrm>
              <a:blipFill rotWithShape="1">
                <a:blip r:embed="rId2"/>
                <a:stretch>
                  <a:fillRect l="-1639" t="-833" b="-3667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57706" y="4037455"/>
            <a:ext cx="0" cy="6120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34076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-32010" y="5922858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effectLst/>
                    <a:cs typeface="Times New Roman" panose="02020603050405020304" pitchFamily="18" charset="0"/>
                  </a:rPr>
                  <a:t>Quel est l’affichage lorsque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𝒏</m:t>
                    </m:r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𝟒</m:t>
                    </m:r>
                  </m:oMath>
                </a14:m>
                <a:r>
                  <a:rPr lang="fr-FR" sz="2800" b="1" dirty="0" smtClean="0">
                    <a:effectLst/>
                  </a:rPr>
                  <a:t> ?</a:t>
                </a:r>
                <a:endParaRPr lang="fr-FR" sz="2800" b="1" dirty="0">
                  <a:effectLst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010" y="5922858"/>
                <a:ext cx="9144000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588" b="-341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618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1199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N°10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053698"/>
                <a:ext cx="6275040" cy="3607550"/>
              </a:xfrm>
              <a:gradFill flip="none" rotWithShape="1">
                <a:gsLst>
                  <a:gs pos="0">
                    <a:srgbClr val="DDEBCF"/>
                  </a:gs>
                  <a:gs pos="72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path path="shape">
                  <a:fillToRect l="50000" t="50000" r="50000" b="50000"/>
                </a:path>
                <a:tileRect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Saisir un entier naturel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endParaRPr lang="fr-FR" sz="2800" i="1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Traitement:</a:t>
                </a:r>
                <a:endParaRPr lang="fr-FR" sz="28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la valeur 0</a:t>
                </a: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Pour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allant de 0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la valeur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cos</m:t>
                    </m:r>
                    <m:d>
                      <m:dPr>
                        <m:ctrlP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</m:d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Fin Pour</a:t>
                </a:r>
              </a:p>
              <a:p>
                <a:pPr marL="0" indent="0">
                  <a:buNone/>
                </a:pPr>
                <a:r>
                  <a:rPr lang="fr-FR" sz="2800" b="1" i="1" dirty="0">
                    <a:ea typeface="Cambria Math"/>
                    <a:cs typeface="Times New Roman" panose="02020603050405020304" pitchFamily="18" charset="0"/>
                  </a:rPr>
                  <a:t>S</a:t>
                </a:r>
                <a:r>
                  <a:rPr lang="fr-FR" sz="2800" b="1" i="1" dirty="0" smtClean="0">
                    <a:ea typeface="Cambria Math"/>
                    <a:cs typeface="Times New Roman" panose="02020603050405020304" pitchFamily="18" charset="0"/>
                  </a:rPr>
                  <a:t>ortie: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 Afficher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053698"/>
                <a:ext cx="6275040" cy="3607550"/>
              </a:xfrm>
              <a:blipFill rotWithShape="1">
                <a:blip r:embed="rId2"/>
                <a:stretch>
                  <a:fillRect l="-1639" t="-833" b="-3667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4022057"/>
            <a:ext cx="0" cy="6120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34076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36512" y="5922858"/>
            <a:ext cx="9180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cs typeface="Times New Roman" panose="02020603050405020304" pitchFamily="18" charset="0"/>
              </a:rPr>
              <a:t>Quelle(s) conjecture(s) peut-on émettre sur l’affichage ?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335617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92897"/>
            <a:ext cx="91440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23935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N°1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gradFill flip="none" rotWithShape="1">
                <a:gsLst>
                  <a:gs pos="0">
                    <a:srgbClr val="DDEBCF"/>
                  </a:gs>
                  <a:gs pos="70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lin ang="5400000" scaled="0"/>
                <a:tileRect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Saisir un réel positif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fr-FR" sz="2800" i="1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Traitement:</a:t>
                </a:r>
                <a:endParaRPr lang="fr-FR" sz="28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Tant que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i="1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la valeur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Fin Tant que</a:t>
                </a:r>
              </a:p>
              <a:p>
                <a:pPr marL="0" indent="0">
                  <a:buNone/>
                </a:pPr>
                <a:r>
                  <a:rPr lang="fr-FR" sz="2800" b="1" i="1" dirty="0">
                    <a:ea typeface="Cambria Math"/>
                    <a:cs typeface="Times New Roman" panose="02020603050405020304" pitchFamily="18" charset="0"/>
                  </a:rPr>
                  <a:t>S</a:t>
                </a:r>
                <a:r>
                  <a:rPr lang="fr-FR" sz="2800" b="1" i="1" dirty="0" smtClean="0">
                    <a:ea typeface="Cambria Math"/>
                    <a:cs typeface="Times New Roman" panose="02020603050405020304" pitchFamily="18" charset="0"/>
                  </a:rPr>
                  <a:t>ortie: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 Afficher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blipFill rotWithShape="1">
                <a:blip r:embed="rId2"/>
                <a:stretch>
                  <a:fillRect l="-1639" t="-943" b="-1509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3681028"/>
            <a:ext cx="0" cy="6120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34076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ZoneTexte 9"/>
              <p:cNvSpPr txBox="1"/>
              <p:nvPr/>
            </p:nvSpPr>
            <p:spPr>
              <a:xfrm>
                <a:off x="0" y="5517232"/>
                <a:ext cx="9144000" cy="8910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effectLst/>
                    <a:cs typeface="Times New Roman" panose="02020603050405020304" pitchFamily="18" charset="0"/>
                  </a:rPr>
                  <a:t>Quel est l’affichage lorsque le nombre saisi est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𝝅</m:t>
                        </m:r>
                      </m:num>
                      <m:den>
                        <m: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2800" b="1" dirty="0" smtClean="0">
                    <a:effectLst/>
                  </a:rPr>
                  <a:t> ?</a:t>
                </a:r>
                <a:endParaRPr lang="fr-FR" sz="2800" b="1" dirty="0">
                  <a:effectLst/>
                </a:endParaRPr>
              </a:p>
            </p:txBody>
          </p:sp>
        </mc:Choice>
        <mc:Fallback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17232"/>
                <a:ext cx="9144000" cy="891078"/>
              </a:xfrm>
              <a:prstGeom prst="rect">
                <a:avLst/>
              </a:prstGeom>
              <a:blipFill rotWithShape="1">
                <a:blip r:embed="rId3"/>
                <a:stretch>
                  <a:fillRect b="-34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0990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N°2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gradFill flip="none" rotWithShape="1">
                <a:gsLst>
                  <a:gs pos="0">
                    <a:srgbClr val="DDEBCF"/>
                  </a:gs>
                  <a:gs pos="72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lin ang="5400000" scaled="0"/>
                <a:tileRect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Saisir un réel positif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fr-FR" sz="2800" i="1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Traitement:</a:t>
                </a:r>
                <a:endParaRPr lang="fr-FR" sz="28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Tant que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la valeur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Fin Tant que</a:t>
                </a:r>
              </a:p>
              <a:p>
                <a:pPr marL="0" indent="0">
                  <a:buNone/>
                </a:pPr>
                <a:r>
                  <a:rPr lang="fr-FR" sz="2800" b="1" i="1" dirty="0">
                    <a:ea typeface="Cambria Math"/>
                    <a:cs typeface="Times New Roman" panose="02020603050405020304" pitchFamily="18" charset="0"/>
                  </a:rPr>
                  <a:t>S</a:t>
                </a:r>
                <a:r>
                  <a:rPr lang="fr-FR" sz="2800" b="1" i="1" dirty="0" smtClean="0">
                    <a:ea typeface="Cambria Math"/>
                    <a:cs typeface="Times New Roman" panose="02020603050405020304" pitchFamily="18" charset="0"/>
                  </a:rPr>
                  <a:t>ortie: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 Afficher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blipFill rotWithShape="1">
                <a:blip r:embed="rId3"/>
                <a:stretch>
                  <a:fillRect l="-1639" t="-943" b="-1509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3681028"/>
            <a:ext cx="0" cy="6120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34076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5589240"/>
                <a:ext cx="9144000" cy="6335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effectLst/>
                    <a:cs typeface="Times New Roman" panose="02020603050405020304" pitchFamily="18" charset="0"/>
                  </a:rPr>
                  <a:t>Quel est l’affichage lorsque le nombre saisi est  </a:t>
                </a:r>
                <a14:m>
                  <m:oMath xmlns:m="http://schemas.openxmlformats.org/officeDocument/2006/math">
                    <m:r>
                      <a:rPr lang="fr-FR" sz="36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𝟓</m:t>
                    </m:r>
                    <m:r>
                      <a:rPr lang="fr-FR" sz="3600" b="1" i="1" smtClean="0">
                        <a:effectLst/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𝝅</m:t>
                    </m:r>
                  </m:oMath>
                </a14:m>
                <a:r>
                  <a:rPr lang="fr-FR" sz="2800" b="1" dirty="0" smtClean="0">
                    <a:effectLst/>
                  </a:rPr>
                  <a:t> ? </a:t>
                </a:r>
                <a:endParaRPr lang="fr-FR" sz="2800" b="1" dirty="0">
                  <a:effectLst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89240"/>
                <a:ext cx="9144000" cy="633571"/>
              </a:xfrm>
              <a:prstGeom prst="rect">
                <a:avLst/>
              </a:prstGeom>
              <a:blipFill rotWithShape="1">
                <a:blip r:embed="rId4"/>
                <a:stretch>
                  <a:fillRect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285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N°3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gradFill flip="none" rotWithShape="1">
                <a:gsLst>
                  <a:gs pos="0">
                    <a:srgbClr val="DDEBCF"/>
                  </a:gs>
                  <a:gs pos="72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lin ang="5400000" scaled="0"/>
                <a:tileRect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Saisir un réel positif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fr-FR" sz="2800" i="1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Traitement:</a:t>
                </a:r>
                <a:endParaRPr lang="fr-FR" sz="28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Tant que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la valeur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Fin Tant que</a:t>
                </a:r>
              </a:p>
              <a:p>
                <a:pPr marL="0" indent="0">
                  <a:buNone/>
                </a:pPr>
                <a:r>
                  <a:rPr lang="fr-FR" sz="2800" b="1" i="1" dirty="0">
                    <a:ea typeface="Cambria Math"/>
                    <a:cs typeface="Times New Roman" panose="02020603050405020304" pitchFamily="18" charset="0"/>
                  </a:rPr>
                  <a:t>S</a:t>
                </a:r>
                <a:r>
                  <a:rPr lang="fr-FR" sz="2800" b="1" i="1" dirty="0" smtClean="0">
                    <a:ea typeface="Cambria Math"/>
                    <a:cs typeface="Times New Roman" panose="02020603050405020304" pitchFamily="18" charset="0"/>
                  </a:rPr>
                  <a:t>ortie: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 Afficher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blipFill rotWithShape="1">
                <a:blip r:embed="rId2"/>
                <a:stretch>
                  <a:fillRect l="-1639" t="-943" b="-1509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3681028"/>
            <a:ext cx="0" cy="6120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34076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5517232"/>
                <a:ext cx="9144000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effectLst/>
                    <a:cs typeface="Times New Roman" panose="02020603050405020304" pitchFamily="18" charset="0"/>
                  </a:rPr>
                  <a:t>Quel est l’affichage lorsque le nombre saisi est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𝟏𝟑</m:t>
                        </m:r>
                        <m: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𝝅</m:t>
                        </m:r>
                      </m:num>
                      <m:den>
                        <m:r>
                          <a:rPr lang="fr-FR" sz="36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2800" b="1" dirty="0" smtClean="0">
                    <a:effectLst/>
                  </a:rPr>
                  <a:t> ?</a:t>
                </a:r>
                <a:endParaRPr lang="fr-FR" sz="2800" b="1" dirty="0">
                  <a:effectLst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17232"/>
                <a:ext cx="9144000" cy="892552"/>
              </a:xfrm>
              <a:prstGeom prst="rect">
                <a:avLst/>
              </a:prstGeom>
              <a:blipFill rotWithShape="1">
                <a:blip r:embed="rId3"/>
                <a:stretch>
                  <a:fillRect b="-342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379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N°4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gradFill flip="none" rotWithShape="1">
                <a:gsLst>
                  <a:gs pos="0">
                    <a:srgbClr val="DDEBCF"/>
                  </a:gs>
                  <a:gs pos="70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lin ang="5400000" scaled="0"/>
                <a:tileRect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Saisir un réel positif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endParaRPr lang="fr-FR" sz="2800" i="1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Traitement:</a:t>
                </a:r>
                <a:endParaRPr lang="fr-FR" sz="28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Tant que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la valeur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−2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𝜋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Fin Tant que</a:t>
                </a:r>
              </a:p>
              <a:p>
                <a:pPr marL="0" indent="0">
                  <a:buNone/>
                </a:pPr>
                <a:r>
                  <a:rPr lang="fr-FR" sz="2800" b="1" i="1" dirty="0">
                    <a:ea typeface="Cambria Math"/>
                    <a:cs typeface="Times New Roman" panose="02020603050405020304" pitchFamily="18" charset="0"/>
                  </a:rPr>
                  <a:t>S</a:t>
                </a:r>
                <a:r>
                  <a:rPr lang="fr-FR" sz="2800" b="1" i="1" dirty="0" smtClean="0">
                    <a:ea typeface="Cambria Math"/>
                    <a:cs typeface="Times New Roman" panose="02020603050405020304" pitchFamily="18" charset="0"/>
                  </a:rPr>
                  <a:t>ortie: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 Afficher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197714"/>
                <a:ext cx="6275040" cy="3182652"/>
              </a:xfrm>
              <a:blipFill rotWithShape="1">
                <a:blip r:embed="rId2"/>
                <a:stretch>
                  <a:fillRect l="-1639" t="-943" b="-1509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3681028"/>
            <a:ext cx="0" cy="6120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34076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566124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cs typeface="Times New Roman" panose="02020603050405020304" pitchFamily="18" charset="0"/>
              </a:rPr>
              <a:t>Quel est le rôle de cet algorithme ?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641238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N°5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3952" y="1844824"/>
                <a:ext cx="6275040" cy="3817828"/>
              </a:xfrm>
              <a:gradFill flip="none" rotWithShape="1">
                <a:gsLst>
                  <a:gs pos="0">
                    <a:srgbClr val="DDEBCF"/>
                  </a:gs>
                  <a:gs pos="70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fr-FR" sz="24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4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Saisir deux réels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fr-FR" sz="2400" i="1" dirty="0" smtClean="0">
                    <a:cs typeface="Times New Roman" panose="02020603050405020304" pitchFamily="18" charset="0"/>
                  </a:rPr>
                  <a:t>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et 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endParaRPr lang="fr-FR" sz="2400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b="1" i="1" dirty="0" smtClean="0">
                    <a:cs typeface="Times New Roman" panose="02020603050405020304" pitchFamily="18" charset="0"/>
                  </a:rPr>
                  <a:t>Traitement et sortie:</a:t>
                </a:r>
                <a:endParaRPr lang="fr-FR" sz="24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Affecter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à 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la 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valeur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	Si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est un multiple de 2 alors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    Afficher « OUI »</a:t>
                </a:r>
              </a:p>
              <a:p>
                <a:pPr marL="0" indent="0">
                  <a:buNone/>
                </a:pPr>
                <a:r>
                  <a:rPr lang="fr-FR" sz="2400" b="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   Sinon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    Afficher « NON »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Fin Si</a:t>
                </a:r>
                <a:r>
                  <a:rPr lang="fr-FR" sz="24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3952" y="1844824"/>
                <a:ext cx="6275040" cy="3817828"/>
              </a:xfrm>
              <a:blipFill rotWithShape="1">
                <a:blip r:embed="rId2"/>
                <a:stretch>
                  <a:fillRect l="-1157" t="-631" b="-3312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3861048"/>
            <a:ext cx="0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19675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5805264"/>
                <a:ext cx="9144000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effectLst/>
                    <a:cs typeface="Times New Roman" panose="02020603050405020304" pitchFamily="18" charset="0"/>
                  </a:rPr>
                  <a:t>Quel est l’affichage pour 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𝒂</m:t>
                    </m:r>
                    <m:r>
                      <a:rPr lang="fr-FR" sz="2800" b="1" i="0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FR" sz="2800" b="1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2800" b="1" i="1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𝝅</m:t>
                        </m:r>
                      </m:num>
                      <m:den>
                        <m:r>
                          <a:rPr lang="fr-FR" sz="28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fr-FR" sz="2800" b="1" dirty="0" smtClean="0">
                    <a:effectLst/>
                  </a:rPr>
                  <a:t>  et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effectLst/>
                        <a:latin typeface="Cambria Math"/>
                      </a:rPr>
                      <m:t>𝒃</m:t>
                    </m:r>
                    <m:r>
                      <a:rPr lang="fr-FR" sz="2800" b="1" i="1" smtClean="0"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2800" b="1" i="1" smtClean="0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1" i="1" smtClean="0">
                            <a:effectLst/>
                            <a:latin typeface="Cambria Math"/>
                          </a:rPr>
                          <m:t>𝟗</m:t>
                        </m:r>
                        <m:r>
                          <a:rPr lang="fr-FR" sz="2800" b="1" i="1" smtClean="0">
                            <a:effectLst/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fr-FR" sz="2800" b="1" i="1" smtClean="0">
                            <a:effectLst/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fr-FR" sz="2800" b="1" dirty="0" smtClean="0">
                    <a:effectLst/>
                  </a:rPr>
                  <a:t>  </a:t>
                </a:r>
                <a:r>
                  <a:rPr lang="fr-FR" sz="2800" b="1" dirty="0" smtClean="0">
                    <a:effectLst/>
                  </a:rPr>
                  <a:t>?</a:t>
                </a:r>
                <a:endParaRPr lang="fr-FR" sz="2800" b="1" dirty="0">
                  <a:effectLst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805264"/>
                <a:ext cx="9144000" cy="712631"/>
              </a:xfrm>
              <a:prstGeom prst="rect">
                <a:avLst/>
              </a:prstGeom>
              <a:blipFill rotWithShape="1"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121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N°6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3952" y="1844824"/>
                <a:ext cx="6275040" cy="3817828"/>
              </a:xfrm>
              <a:gradFill flip="none" rotWithShape="1">
                <a:gsLst>
                  <a:gs pos="0">
                    <a:srgbClr val="DDEBCF"/>
                  </a:gs>
                  <a:gs pos="70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fr-FR" sz="24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4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Saisir deux réels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fr-FR" sz="2400" i="1" dirty="0" smtClean="0">
                    <a:cs typeface="Times New Roman" panose="02020603050405020304" pitchFamily="18" charset="0"/>
                  </a:rPr>
                  <a:t>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et 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endParaRPr lang="fr-FR" sz="2400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b="1" i="1" dirty="0" smtClean="0">
                    <a:cs typeface="Times New Roman" panose="02020603050405020304" pitchFamily="18" charset="0"/>
                  </a:rPr>
                  <a:t>Traitement et sortie:</a:t>
                </a:r>
                <a:endParaRPr lang="fr-FR" sz="24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Affecter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à 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la valeur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	Si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est un multiple de 2 alors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    Afficher « OUI »</a:t>
                </a:r>
              </a:p>
              <a:p>
                <a:pPr marL="0" indent="0">
                  <a:buNone/>
                </a:pPr>
                <a:r>
                  <a:rPr lang="fr-FR" sz="2400" b="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   Sinon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    Afficher « NON »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Fin Si</a:t>
                </a:r>
                <a:r>
                  <a:rPr lang="fr-FR" sz="24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3952" y="1844824"/>
                <a:ext cx="6275040" cy="3817828"/>
              </a:xfrm>
              <a:blipFill rotWithShape="1">
                <a:blip r:embed="rId2"/>
                <a:stretch>
                  <a:fillRect l="-1157" t="-631" b="-3312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3861048"/>
            <a:ext cx="0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19675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0" y="5805264"/>
                <a:ext cx="9144000" cy="712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effectLst/>
                    <a:cs typeface="Times New Roman" panose="02020603050405020304" pitchFamily="18" charset="0"/>
                  </a:rPr>
                  <a:t>Quel est l’affichage pour 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𝒂</m:t>
                    </m:r>
                    <m:r>
                      <a:rPr lang="fr-FR" sz="2800" b="1" i="0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fr-FR" sz="2800" b="1" i="1">
                            <a:effectLst/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2800" b="1" i="1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𝝅</m:t>
                        </m:r>
                      </m:num>
                      <m:den>
                        <m:r>
                          <a:rPr lang="fr-FR" sz="2800" b="1" i="1" smtClean="0">
                            <a:effectLst/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fr-FR" sz="2800" b="1" dirty="0" smtClean="0">
                    <a:effectLst/>
                  </a:rPr>
                  <a:t>  et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effectLst/>
                        <a:latin typeface="Cambria Math"/>
                      </a:rPr>
                      <m:t>𝒃</m:t>
                    </m:r>
                    <m:r>
                      <a:rPr lang="fr-FR" sz="2800" b="1" i="1" smtClean="0">
                        <a:effectLst/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2800" b="1" i="1" smtClean="0">
                            <a:effectLst/>
                            <a:latin typeface="Cambria Math"/>
                          </a:rPr>
                        </m:ctrlPr>
                      </m:fPr>
                      <m:num>
                        <m:r>
                          <a:rPr lang="fr-FR" sz="2800" b="1" i="1" smtClean="0">
                            <a:effectLst/>
                            <a:latin typeface="Cambria Math"/>
                          </a:rPr>
                          <m:t>𝟏𝟏</m:t>
                        </m:r>
                        <m:r>
                          <a:rPr lang="fr-FR" sz="2800" b="1" i="1" smtClean="0">
                            <a:effectLst/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fr-FR" sz="2800" b="1" i="1" smtClean="0">
                            <a:effectLst/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fr-FR" sz="2800" b="1" dirty="0" smtClean="0">
                    <a:effectLst/>
                  </a:rPr>
                  <a:t>  </a:t>
                </a:r>
                <a:r>
                  <a:rPr lang="fr-FR" sz="2800" b="1" dirty="0" smtClean="0">
                    <a:effectLst/>
                  </a:rPr>
                  <a:t>?</a:t>
                </a:r>
                <a:endParaRPr lang="fr-FR" sz="2800" b="1" dirty="0">
                  <a:effectLst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805264"/>
                <a:ext cx="9144000" cy="712631"/>
              </a:xfrm>
              <a:prstGeom prst="rect">
                <a:avLst/>
              </a:prstGeom>
              <a:blipFill rotWithShape="1"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518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N°7</a:t>
            </a:r>
            <a:endParaRPr lang="fr-FR" sz="6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3952" y="1844824"/>
                <a:ext cx="6275040" cy="3817828"/>
              </a:xfrm>
              <a:gradFill flip="none" rotWithShape="1">
                <a:gsLst>
                  <a:gs pos="0">
                    <a:srgbClr val="DDEBCF"/>
                  </a:gs>
                  <a:gs pos="70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fr-FR" sz="24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4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Saisir deux réels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fr-FR" sz="2400" i="1" dirty="0" smtClean="0">
                    <a:cs typeface="Times New Roman" panose="02020603050405020304" pitchFamily="18" charset="0"/>
                  </a:rPr>
                  <a:t>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et 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</m:oMath>
                </a14:m>
                <a:endParaRPr lang="fr-FR" sz="2400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b="1" i="1" dirty="0" smtClean="0">
                    <a:cs typeface="Times New Roman" panose="02020603050405020304" pitchFamily="18" charset="0"/>
                  </a:rPr>
                  <a:t>Traitement et sortie:</a:t>
                </a:r>
                <a:endParaRPr lang="fr-FR" sz="24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Affecter </a:t>
                </a:r>
                <a:r>
                  <a:rPr lang="fr-FR" sz="2400" dirty="0" smtClean="0">
                    <a:cs typeface="Times New Roman" panose="02020603050405020304" pitchFamily="18" charset="0"/>
                  </a:rPr>
                  <a:t>à 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la valeur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𝑎</m:t>
                        </m:r>
                      </m:num>
                      <m:den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den>
                    </m:f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	Si </a:t>
                </a:r>
                <a14:m>
                  <m:oMath xmlns:m="http://schemas.openxmlformats.org/officeDocument/2006/math">
                    <m:r>
                      <a:rPr lang="fr-FR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𝑑</m:t>
                    </m:r>
                  </m:oMath>
                </a14:m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est un multiple de 2 alors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    Afficher « OUI »</a:t>
                </a:r>
              </a:p>
              <a:p>
                <a:pPr marL="0" indent="0">
                  <a:buNone/>
                </a:pPr>
                <a:r>
                  <a:rPr lang="fr-FR" sz="2400" b="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   Sinon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    Afficher « NON »</a:t>
                </a:r>
                <a:r>
                  <a:rPr lang="fr-FR" sz="2400" b="0" dirty="0" smtClean="0">
                    <a:ea typeface="Cambria Math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fr-FR" sz="24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400" dirty="0" smtClean="0">
                    <a:ea typeface="Cambria Math"/>
                    <a:cs typeface="Times New Roman" panose="02020603050405020304" pitchFamily="18" charset="0"/>
                  </a:rPr>
                  <a:t>Fin Si</a:t>
                </a:r>
                <a:r>
                  <a:rPr lang="fr-FR" sz="24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3952" y="1844824"/>
                <a:ext cx="6275040" cy="3817828"/>
              </a:xfrm>
              <a:blipFill rotWithShape="1">
                <a:blip r:embed="rId2"/>
                <a:stretch>
                  <a:fillRect l="-1157" t="-631" b="-3312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3861048"/>
            <a:ext cx="0" cy="129614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19675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1" y="5903893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cs typeface="Times New Roman" panose="02020603050405020304" pitchFamily="18" charset="0"/>
              </a:rPr>
              <a:t>Quel est le rôle de cet algorithme</a:t>
            </a:r>
            <a:r>
              <a:rPr lang="fr-FR" sz="2800" b="1" dirty="0" smtClean="0">
                <a:cs typeface="Times New Roman" panose="02020603050405020304" pitchFamily="18" charset="0"/>
              </a:rPr>
              <a:t>?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99532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9111990" cy="864096"/>
          </a:xfrm>
        </p:spPr>
        <p:txBody>
          <a:bodyPr>
            <a:noAutofit/>
          </a:bodyPr>
          <a:lstStyle/>
          <a:p>
            <a:r>
              <a:rPr lang="fr-FR" altLang="fr-FR" sz="6600" b="1" dirty="0" smtClean="0">
                <a:latin typeface="Times New Roman" charset="0"/>
                <a:cs typeface="Times New Roman" charset="0"/>
              </a:rPr>
              <a:t>N°8</a:t>
            </a:r>
            <a:endParaRPr lang="fr-FR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2053698"/>
                <a:ext cx="6275040" cy="3607550"/>
              </a:xfrm>
              <a:gradFill flip="none" rotWithShape="1">
                <a:gsLst>
                  <a:gs pos="0">
                    <a:srgbClr val="DDEBCF"/>
                  </a:gs>
                  <a:gs pos="72000">
                    <a:srgbClr val="89B13C">
                      <a:lumMod val="80000"/>
                      <a:lumOff val="20000"/>
                    </a:srgbClr>
                  </a:gs>
                  <a:gs pos="100000">
                    <a:srgbClr val="669900"/>
                  </a:gs>
                  <a:gs pos="100000">
                    <a:srgbClr val="156B13"/>
                  </a:gs>
                </a:gsLst>
                <a:path path="shape">
                  <a:fillToRect l="50000" t="50000" r="50000" b="50000"/>
                </a:path>
                <a:tileRect/>
              </a:gradFill>
              <a:ln w="50800">
                <a:solidFill>
                  <a:srgbClr val="66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Entrée: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   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Saisir un entier naturel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endParaRPr lang="fr-FR" sz="2800" i="1" dirty="0" smtClean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b="1" i="1" dirty="0" smtClean="0">
                    <a:cs typeface="Times New Roman" panose="02020603050405020304" pitchFamily="18" charset="0"/>
                  </a:rPr>
                  <a:t>Traitement:</a:t>
                </a:r>
                <a:endParaRPr lang="fr-FR" sz="2800" i="1" dirty="0"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cs typeface="Times New Roman" panose="02020603050405020304" pitchFamily="18" charset="0"/>
                  </a:rPr>
                  <a:t>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la valeur 0</a:t>
                </a: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Pour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𝑘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allant de 0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Affecter à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b="0" dirty="0" smtClean="0">
                    <a:ea typeface="Cambria Math"/>
                    <a:cs typeface="Times New Roman" panose="02020603050405020304" pitchFamily="18" charset="0"/>
                  </a:rPr>
                  <a:t> la valeur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fr-FR" sz="2800" b="0" i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cos</m:t>
                    </m:r>
                    <m:d>
                      <m:dPr>
                        <m:ctrlP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𝑘</m:t>
                        </m:r>
                        <m:r>
                          <a:rPr lang="fr-FR" sz="28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</m:e>
                    </m:d>
                  </m:oMath>
                </a14:m>
                <a:endParaRPr lang="fr-FR" sz="2800" b="0" dirty="0" smtClean="0">
                  <a:ea typeface="Cambria Math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fr-FR" sz="2800" dirty="0">
                    <a:ea typeface="Cambria Math"/>
                    <a:cs typeface="Times New Roman" panose="02020603050405020304" pitchFamily="18" charset="0"/>
                  </a:rPr>
                  <a:t>	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Fin Pour</a:t>
                </a:r>
              </a:p>
              <a:p>
                <a:pPr marL="0" indent="0">
                  <a:buNone/>
                </a:pPr>
                <a:r>
                  <a:rPr lang="fr-FR" sz="2800" b="1" i="1" dirty="0">
                    <a:ea typeface="Cambria Math"/>
                    <a:cs typeface="Times New Roman" panose="02020603050405020304" pitchFamily="18" charset="0"/>
                  </a:rPr>
                  <a:t>S</a:t>
                </a:r>
                <a:r>
                  <a:rPr lang="fr-FR" sz="2800" b="1" i="1" dirty="0" smtClean="0">
                    <a:ea typeface="Cambria Math"/>
                    <a:cs typeface="Times New Roman" panose="02020603050405020304" pitchFamily="18" charset="0"/>
                  </a:rPr>
                  <a:t>ortie:</a:t>
                </a:r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  Afficher </a:t>
                </a:r>
                <a14:m>
                  <m:oMath xmlns:m="http://schemas.openxmlformats.org/officeDocument/2006/math">
                    <m:r>
                      <a:rPr lang="fr-FR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𝑆</m:t>
                    </m:r>
                  </m:oMath>
                </a14:m>
                <a:r>
                  <a:rPr lang="fr-FR" sz="2800" dirty="0" smtClean="0">
                    <a:ea typeface="Cambria Math"/>
                    <a:cs typeface="Times New Roman" panose="02020603050405020304" pitchFamily="18" charset="0"/>
                  </a:rPr>
                  <a:t>  </a:t>
                </a:r>
                <a:r>
                  <a:rPr lang="fr-FR" sz="2800" i="1" dirty="0" smtClean="0">
                    <a:cs typeface="Times New Roman" panose="02020603050405020304" pitchFamily="18" charset="0"/>
                  </a:rPr>
                  <a:t>	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2053698"/>
                <a:ext cx="6275040" cy="3607550"/>
              </a:xfrm>
              <a:blipFill rotWithShape="1">
                <a:blip r:embed="rId2"/>
                <a:stretch>
                  <a:fillRect l="-1639" t="-833" b="-3667"/>
                </a:stretch>
              </a:blipFill>
              <a:ln w="50800">
                <a:solidFill>
                  <a:srgbClr val="66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onnecteur droit 5"/>
          <p:cNvCxnSpPr/>
          <p:nvPr/>
        </p:nvCxnSpPr>
        <p:spPr>
          <a:xfrm>
            <a:off x="2339752" y="4077072"/>
            <a:ext cx="0" cy="61206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11560" y="1340768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On considère l’algorithme </a:t>
            </a:r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suivant :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-32010" y="5922858"/>
                <a:ext cx="914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800" b="1" dirty="0" smtClean="0">
                    <a:effectLst/>
                    <a:cs typeface="Times New Roman" panose="02020603050405020304" pitchFamily="18" charset="0"/>
                  </a:rPr>
                  <a:t>Quel est l’affichage lorsque 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𝒏</m:t>
                    </m:r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fr-FR" sz="2800" b="1" i="1" smtClean="0">
                        <a:effectLst/>
                        <a:latin typeface="Cambria Math"/>
                        <a:cs typeface="Times New Roman" panose="02020603050405020304" pitchFamily="18" charset="0"/>
                      </a:rPr>
                      <m:t>𝟏</m:t>
                    </m:r>
                  </m:oMath>
                </a14:m>
                <a:r>
                  <a:rPr lang="fr-FR" sz="2800" b="1" dirty="0" smtClean="0">
                    <a:effectLst/>
                  </a:rPr>
                  <a:t> ?</a:t>
                </a:r>
                <a:endParaRPr lang="fr-FR" sz="2800" b="1" dirty="0">
                  <a:effectLst/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010" y="5922858"/>
                <a:ext cx="9144000" cy="523220"/>
              </a:xfrm>
              <a:prstGeom prst="rect">
                <a:avLst/>
              </a:prstGeom>
              <a:blipFill rotWithShape="1">
                <a:blip r:embed="rId3"/>
                <a:stretch>
                  <a:fillRect t="-10588" b="-341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291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285</Words>
  <Application>Microsoft Office PowerPoint</Application>
  <PresentationFormat>Affichage à l'écran (4:3)</PresentationFormat>
  <Paragraphs>103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Trigonométrie Série 7  &amp; Algorithmique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Trigonométrie Série n°7</dc:title>
  <dc:creator>auderi</dc:creator>
  <cp:lastModifiedBy>auderi</cp:lastModifiedBy>
  <cp:revision>35</cp:revision>
  <dcterms:created xsi:type="dcterms:W3CDTF">2014-06-30T13:22:05Z</dcterms:created>
  <dcterms:modified xsi:type="dcterms:W3CDTF">2016-04-13T14:47:29Z</dcterms:modified>
</cp:coreProperties>
</file>