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308" r:id="rId5"/>
    <p:sldId id="309" r:id="rId6"/>
    <p:sldId id="310" r:id="rId7"/>
    <p:sldId id="311" r:id="rId8"/>
    <p:sldId id="312" r:id="rId9"/>
    <p:sldId id="315" r:id="rId10"/>
    <p:sldId id="316" r:id="rId11"/>
    <p:sldId id="317" r:id="rId12"/>
    <p:sldId id="318" r:id="rId13"/>
    <p:sldId id="319" r:id="rId14"/>
    <p:sldId id="320" r:id="rId15"/>
    <p:sldId id="330" r:id="rId16"/>
    <p:sldId id="321" r:id="rId17"/>
    <p:sldId id="322" r:id="rId18"/>
    <p:sldId id="323" r:id="rId19"/>
    <p:sldId id="331" r:id="rId20"/>
    <p:sldId id="325" r:id="rId21"/>
    <p:sldId id="326" r:id="rId22"/>
    <p:sldId id="327" r:id="rId23"/>
    <p:sldId id="328" r:id="rId24"/>
    <p:sldId id="329" r:id="rId25"/>
    <p:sldId id="287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615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34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137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3083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636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3969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313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800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2830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662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192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E4800-AB50-45BB-8A6E-76DEE70C1E89}" type="datetimeFigureOut">
              <a:rPr lang="fr-FR" smtClean="0"/>
              <a:t>12/07/2016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783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1.png"/><Relationship Id="rId7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9.png"/><Relationship Id="rId7" Type="http://schemas.openxmlformats.org/officeDocument/2006/relationships/image" Target="../media/image7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62.png"/><Relationship Id="rId10" Type="http://schemas.openxmlformats.org/officeDocument/2006/relationships/image" Target="../media/image75.png"/><Relationship Id="rId4" Type="http://schemas.openxmlformats.org/officeDocument/2006/relationships/image" Target="../media/image70.png"/><Relationship Id="rId9" Type="http://schemas.openxmlformats.org/officeDocument/2006/relationships/image" Target="../media/image7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6.png"/><Relationship Id="rId7" Type="http://schemas.openxmlformats.org/officeDocument/2006/relationships/image" Target="../media/image7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62.png"/><Relationship Id="rId10" Type="http://schemas.openxmlformats.org/officeDocument/2006/relationships/image" Target="../media/image82.png"/><Relationship Id="rId4" Type="http://schemas.openxmlformats.org/officeDocument/2006/relationships/image" Target="../media/image77.png"/><Relationship Id="rId9" Type="http://schemas.openxmlformats.org/officeDocument/2006/relationships/image" Target="../media/image8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69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11" Type="http://schemas.openxmlformats.org/officeDocument/2006/relationships/image" Target="../media/image88.png"/><Relationship Id="rId5" Type="http://schemas.openxmlformats.org/officeDocument/2006/relationships/image" Target="../media/image70.png"/><Relationship Id="rId10" Type="http://schemas.openxmlformats.org/officeDocument/2006/relationships/image" Target="../media/image87.png"/><Relationship Id="rId4" Type="http://schemas.openxmlformats.org/officeDocument/2006/relationships/image" Target="../media/image83.png"/><Relationship Id="rId9" Type="http://schemas.openxmlformats.org/officeDocument/2006/relationships/image" Target="../media/image8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76.png"/><Relationship Id="rId7" Type="http://schemas.openxmlformats.org/officeDocument/2006/relationships/image" Target="../media/image92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11" Type="http://schemas.openxmlformats.org/officeDocument/2006/relationships/image" Target="../media/image96.png"/><Relationship Id="rId5" Type="http://schemas.openxmlformats.org/officeDocument/2006/relationships/image" Target="../media/image90.png"/><Relationship Id="rId10" Type="http://schemas.openxmlformats.org/officeDocument/2006/relationships/image" Target="../media/image95.png"/><Relationship Id="rId4" Type="http://schemas.openxmlformats.org/officeDocument/2006/relationships/image" Target="../media/image77.png"/><Relationship Id="rId9" Type="http://schemas.openxmlformats.org/officeDocument/2006/relationships/image" Target="../media/image9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80" y="1844824"/>
            <a:ext cx="9128720" cy="1872208"/>
          </a:xfrm>
        </p:spPr>
        <p:txBody>
          <a:bodyPr>
            <a:noAutofit/>
          </a:bodyPr>
          <a:lstStyle/>
          <a:p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Trigonométrie</a:t>
            </a:r>
            <a:b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</a:b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Série 6</a:t>
            </a:r>
            <a:endParaRPr lang="fr-FR" sz="6600" dirty="0">
              <a:solidFill>
                <a:srgbClr val="FF6600"/>
              </a:solidFill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15280" y="450912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sz="2400" dirty="0">
                <a:solidFill>
                  <a:srgbClr val="FF6600"/>
                </a:solidFill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118204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N°7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2"/>
              <p:cNvSpPr txBox="1">
                <a:spLocks/>
              </p:cNvSpPr>
              <p:nvPr/>
            </p:nvSpPr>
            <p:spPr>
              <a:xfrm>
                <a:off x="251520" y="1772816"/>
                <a:ext cx="8568952" cy="3168352"/>
              </a:xfrm>
              <a:prstGeom prst="rect">
                <a:avLst/>
              </a:prstGeom>
              <a:ln w="63500">
                <a:solidFill>
                  <a:srgbClr val="FF9900"/>
                </a:solidFill>
              </a:ln>
            </p:spPr>
            <p:txBody>
              <a:bodyPr vert="horz" lIns="91440" tIns="45720" rIns="91440" bIns="45720" rtlCol="0">
                <a:normAutofit fontScale="850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sz="5200" dirty="0" smtClean="0"/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710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710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71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710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fr-FR" sz="710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710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fr-FR" sz="710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fr-FR" sz="7100" i="1" smtClean="0">
                              <a:latin typeface="Cambria Math"/>
                              <a:ea typeface="Cambria Math"/>
                            </a:rPr>
                            <m:t>;</m:t>
                          </m:r>
                          <m:f>
                            <m:fPr>
                              <m:ctrlPr>
                                <a:rPr lang="fr-FR" sz="710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710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fr-FR" sz="710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m:rPr>
                          <m:sty m:val="p"/>
                        </m:rPr>
                        <a:rPr lang="fr-FR" sz="7100" smtClean="0">
                          <a:latin typeface="Cambria Math"/>
                          <a:ea typeface="Cambria Math"/>
                        </a:rPr>
                        <m:t>et</m:t>
                      </m:r>
                      <m:r>
                        <a:rPr lang="fr-FR" sz="710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7100" smtClean="0">
                          <a:latin typeface="Cambria Math"/>
                          <a:ea typeface="Cambria Math"/>
                        </a:rPr>
                        <m:t>sin</m:t>
                      </m:r>
                      <m:r>
                        <a:rPr lang="fr-FR" sz="710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7100" smtClean="0">
                          <a:latin typeface="Cambria Math"/>
                          <a:ea typeface="Cambria Math"/>
                        </a:rPr>
                        <m:t>=0,4</m:t>
                      </m:r>
                    </m:oMath>
                  </m:oMathPara>
                </a14:m>
                <a:endParaRPr lang="fr-FR" sz="710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772816"/>
                <a:ext cx="8568952" cy="31683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0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N°8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772816"/>
                <a:ext cx="8568952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sz="6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6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0;</m:t>
                          </m:r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d>
                      <m: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et</m:t>
                      </m:r>
                      <m: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cos</m:t>
                      </m:r>
                      <m:r>
                        <a:rPr lang="fr-FR" sz="6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=−0,8</m:t>
                      </m:r>
                    </m:oMath>
                  </m:oMathPara>
                </a14:m>
                <a:endParaRPr lang="fr-FR" sz="6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772816"/>
                <a:ext cx="8568952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618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N°9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772816"/>
                <a:ext cx="8568952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sz="6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6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0;2</m:t>
                          </m:r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d>
                      <m: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et</m:t>
                      </m:r>
                      <m: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sin</m:t>
                      </m:r>
                      <m:r>
                        <a:rPr lang="fr-FR" sz="6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=0,4</m:t>
                      </m:r>
                    </m:oMath>
                  </m:oMathPara>
                </a14:m>
                <a:endParaRPr lang="fr-FR" sz="6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772816"/>
                <a:ext cx="8568952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814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139700" y="1772816"/>
                <a:ext cx="8915400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sz="6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6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0;2</m:t>
                          </m:r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d>
                      <m: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et</m:t>
                      </m:r>
                      <m: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cos</m:t>
                      </m:r>
                      <m:r>
                        <a:rPr lang="fr-FR" sz="6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=−0,8</m:t>
                      </m:r>
                    </m:oMath>
                  </m:oMathPara>
                </a14:m>
                <a:endParaRPr lang="fr-FR" sz="6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9700" y="1772816"/>
                <a:ext cx="8915400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530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136924"/>
            <a:ext cx="9144000" cy="1872208"/>
          </a:xfrm>
        </p:spPr>
        <p:txBody>
          <a:bodyPr>
            <a:noAutofit/>
          </a:bodyPr>
          <a:lstStyle/>
          <a:p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Correction</a:t>
            </a:r>
          </a:p>
        </p:txBody>
      </p:sp>
    </p:spTree>
    <p:extLst>
      <p:ext uri="{BB962C8B-B14F-4D97-AF65-F5344CB8AC3E}">
        <p14:creationId xmlns:p14="http://schemas.microsoft.com/office/powerpoint/2010/main" val="213702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2"/>
          <a:srcRect l="8" r="24908"/>
          <a:stretch/>
        </p:blipFill>
        <p:spPr>
          <a:xfrm>
            <a:off x="4644000" y="1980000"/>
            <a:ext cx="4320000" cy="939800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3"/>
          <a:srcRect r="24910"/>
          <a:stretch/>
        </p:blipFill>
        <p:spPr>
          <a:xfrm>
            <a:off x="4644008" y="3240000"/>
            <a:ext cx="4320000" cy="102870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4"/>
          <a:srcRect r="24910"/>
          <a:stretch/>
        </p:blipFill>
        <p:spPr>
          <a:xfrm>
            <a:off x="4644008" y="4680000"/>
            <a:ext cx="4320000" cy="9398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152" y="1612800"/>
            <a:ext cx="3110400" cy="4536000"/>
          </a:xfrm>
          <a:prstGeom prst="rect">
            <a:avLst/>
          </a:prstGeom>
          <a:noFill/>
          <a:ln w="635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00" y="1080789"/>
            <a:ext cx="5421480" cy="539921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1633" y="1080000"/>
            <a:ext cx="2938954" cy="291668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5693" y="1080789"/>
            <a:ext cx="1747787" cy="355123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2487" y="1080789"/>
            <a:ext cx="1680993" cy="2783099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54090" y="1091921"/>
            <a:ext cx="2816498" cy="2805363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01493" y="1080789"/>
            <a:ext cx="1269094" cy="82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42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r="24910"/>
          <a:stretch/>
        </p:blipFill>
        <p:spPr>
          <a:xfrm>
            <a:off x="4644488" y="1980000"/>
            <a:ext cx="4320000" cy="9398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r="24910"/>
          <a:stretch/>
        </p:blipFill>
        <p:spPr>
          <a:xfrm>
            <a:off x="4500472" y="3240000"/>
            <a:ext cx="4320000" cy="11557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/>
          <a:srcRect r="24910"/>
          <a:stretch/>
        </p:blipFill>
        <p:spPr>
          <a:xfrm>
            <a:off x="4500472" y="4680000"/>
            <a:ext cx="4320000" cy="9398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N°2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40152" y="1612800"/>
            <a:ext cx="3110400" cy="4536000"/>
          </a:xfrm>
          <a:prstGeom prst="rect">
            <a:avLst/>
          </a:prstGeom>
          <a:noFill/>
          <a:ln w="635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00" y="1080000"/>
            <a:ext cx="5400000" cy="540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0474" y="1080000"/>
            <a:ext cx="2821526" cy="278982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000" y="1080000"/>
            <a:ext cx="2969472" cy="159569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80963" y="1080000"/>
            <a:ext cx="3371037" cy="144775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77636" y="1080000"/>
            <a:ext cx="2874364" cy="2832094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90356" y="1080000"/>
            <a:ext cx="961644" cy="170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06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r="24910"/>
          <a:stretch/>
        </p:blipFill>
        <p:spPr>
          <a:xfrm>
            <a:off x="4644000" y="1980000"/>
            <a:ext cx="4320000" cy="9398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24910"/>
          <a:stretch/>
        </p:blipFill>
        <p:spPr>
          <a:xfrm>
            <a:off x="4644000" y="3240000"/>
            <a:ext cx="4320000" cy="11557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/>
          <a:srcRect r="24910"/>
          <a:stretch/>
        </p:blipFill>
        <p:spPr>
          <a:xfrm>
            <a:off x="4644000" y="4680000"/>
            <a:ext cx="4320000" cy="10287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N°3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40152" y="1612800"/>
            <a:ext cx="3110400" cy="4536000"/>
          </a:xfrm>
          <a:prstGeom prst="rect">
            <a:avLst/>
          </a:prstGeom>
          <a:noFill/>
          <a:ln w="635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00" y="1080000"/>
            <a:ext cx="5400000" cy="540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000" y="1080000"/>
            <a:ext cx="3011742" cy="285322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19123" y="1080000"/>
            <a:ext cx="3032877" cy="1764775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2000" y="1080000"/>
            <a:ext cx="2832094" cy="1236399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2000" y="1080000"/>
            <a:ext cx="3265362" cy="2895499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2000" y="1080000"/>
            <a:ext cx="570646" cy="1595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46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/>
          <a:srcRect r="24910"/>
          <a:stretch/>
        </p:blipFill>
        <p:spPr>
          <a:xfrm>
            <a:off x="4644008" y="4932000"/>
            <a:ext cx="4320000" cy="10414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r="24910"/>
          <a:stretch/>
        </p:blipFill>
        <p:spPr>
          <a:xfrm>
            <a:off x="4572000" y="1980000"/>
            <a:ext cx="4320000" cy="5334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/>
          <a:srcRect r="24910"/>
          <a:stretch/>
        </p:blipFill>
        <p:spPr>
          <a:xfrm>
            <a:off x="4572000" y="2772000"/>
            <a:ext cx="4320000" cy="10287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5"/>
          <a:srcRect r="24910"/>
          <a:stretch/>
        </p:blipFill>
        <p:spPr>
          <a:xfrm>
            <a:off x="4139952" y="3960000"/>
            <a:ext cx="4320000" cy="9398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N°4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40152" y="1612800"/>
            <a:ext cx="3110400" cy="4536000"/>
          </a:xfrm>
          <a:prstGeom prst="rect">
            <a:avLst/>
          </a:prstGeom>
          <a:noFill/>
          <a:ln w="635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000" y="1080000"/>
            <a:ext cx="5400000" cy="54000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000" y="1080000"/>
            <a:ext cx="5262622" cy="284266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51609" y="1080000"/>
            <a:ext cx="2800391" cy="239882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2000" y="1080000"/>
            <a:ext cx="4713112" cy="182818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0376" y="1080000"/>
            <a:ext cx="4871624" cy="2874364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2000" y="1080000"/>
            <a:ext cx="570646" cy="160626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13057" y="1080000"/>
            <a:ext cx="538943" cy="164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11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r="24910"/>
          <a:stretch/>
        </p:blipFill>
        <p:spPr>
          <a:xfrm>
            <a:off x="4644008" y="1844824"/>
            <a:ext cx="4320000" cy="5334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r="24910"/>
          <a:stretch/>
        </p:blipFill>
        <p:spPr>
          <a:xfrm>
            <a:off x="4644008" y="2564904"/>
            <a:ext cx="4320000" cy="11557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/>
          <a:srcRect r="24910"/>
          <a:stretch/>
        </p:blipFill>
        <p:spPr>
          <a:xfrm>
            <a:off x="4283968" y="3960000"/>
            <a:ext cx="4320000" cy="9398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5"/>
          <a:srcRect r="24910"/>
          <a:stretch/>
        </p:blipFill>
        <p:spPr>
          <a:xfrm>
            <a:off x="4644488" y="4932000"/>
            <a:ext cx="4320000" cy="10287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N°5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40152" y="1612800"/>
            <a:ext cx="3110400" cy="4536000"/>
          </a:xfrm>
          <a:prstGeom prst="rect">
            <a:avLst/>
          </a:prstGeom>
          <a:noFill/>
          <a:ln w="635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000" y="1080000"/>
            <a:ext cx="5400000" cy="5400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4800" y="3362400"/>
            <a:ext cx="5237226" cy="312026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4800" y="5025215"/>
            <a:ext cx="3050032" cy="145478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90400" y="5607129"/>
            <a:ext cx="4163695" cy="872871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38140" y="3602413"/>
            <a:ext cx="4213860" cy="2879471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4800" y="5680023"/>
            <a:ext cx="4625213" cy="80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819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Dans chaque cas,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déterminer le ou les nombres réels </a:t>
            </a:r>
            <a:r>
              <a:rPr lang="fr-FR" sz="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fr-FR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vérifiant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les conditions : </a:t>
            </a:r>
            <a:endParaRPr lang="fr-FR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4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r="24910"/>
          <a:stretch/>
        </p:blipFill>
        <p:spPr>
          <a:xfrm>
            <a:off x="4716496" y="4932000"/>
            <a:ext cx="4320000" cy="10414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r="24910"/>
          <a:stretch/>
        </p:blipFill>
        <p:spPr>
          <a:xfrm>
            <a:off x="4716496" y="1800000"/>
            <a:ext cx="4320000" cy="5334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4"/>
          <a:srcRect r="24910"/>
          <a:stretch/>
        </p:blipFill>
        <p:spPr>
          <a:xfrm>
            <a:off x="4572000" y="2520000"/>
            <a:ext cx="4320000" cy="11557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5"/>
          <a:srcRect r="24910"/>
          <a:stretch/>
        </p:blipFill>
        <p:spPr>
          <a:xfrm>
            <a:off x="4283968" y="3960000"/>
            <a:ext cx="4320000" cy="10287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N°6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40152" y="1612800"/>
            <a:ext cx="3110400" cy="4536000"/>
          </a:xfrm>
          <a:prstGeom prst="rect">
            <a:avLst/>
          </a:prstGeom>
          <a:noFill/>
          <a:ln w="635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000" y="1080000"/>
            <a:ext cx="5400000" cy="540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000" y="1080000"/>
            <a:ext cx="5400000" cy="540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2000" y="1080000"/>
            <a:ext cx="2018395" cy="3244227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2000" y="1080000"/>
            <a:ext cx="1331507" cy="4702544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2000" y="2073346"/>
            <a:ext cx="3212524" cy="4406654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2000" y="1249080"/>
            <a:ext cx="855969" cy="523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91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-3" r="24910"/>
          <a:stretch/>
        </p:blipFill>
        <p:spPr>
          <a:xfrm>
            <a:off x="4644008" y="1980000"/>
            <a:ext cx="4320000" cy="9398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r="24910"/>
          <a:stretch/>
        </p:blipFill>
        <p:spPr>
          <a:xfrm>
            <a:off x="4500472" y="3240000"/>
            <a:ext cx="4320000" cy="5334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/>
          <a:srcRect r="24910"/>
          <a:stretch/>
        </p:blipFill>
        <p:spPr>
          <a:xfrm>
            <a:off x="4499992" y="4680000"/>
            <a:ext cx="4320000" cy="533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N°7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40152" y="1612800"/>
            <a:ext cx="3110400" cy="4536000"/>
          </a:xfrm>
          <a:prstGeom prst="rect">
            <a:avLst/>
          </a:prstGeom>
          <a:noFill/>
          <a:ln w="635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00" y="1080000"/>
            <a:ext cx="5400000" cy="5400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1961" y="1080000"/>
            <a:ext cx="2980039" cy="506184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000" y="1080000"/>
            <a:ext cx="2969472" cy="2071233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83311" y="1080000"/>
            <a:ext cx="2768689" cy="197612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51609" y="1080000"/>
            <a:ext cx="2800391" cy="2874364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27734" y="1080000"/>
            <a:ext cx="824266" cy="1754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79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r="24910"/>
          <a:stretch/>
        </p:blipFill>
        <p:spPr>
          <a:xfrm>
            <a:off x="4572000" y="1980000"/>
            <a:ext cx="4320000" cy="5334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/>
          <a:srcRect r="24910"/>
          <a:stretch/>
        </p:blipFill>
        <p:spPr>
          <a:xfrm>
            <a:off x="4644008" y="3240000"/>
            <a:ext cx="4320000" cy="5334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/>
          <a:srcRect r="24910"/>
          <a:stretch/>
        </p:blipFill>
        <p:spPr>
          <a:xfrm>
            <a:off x="4572480" y="4680000"/>
            <a:ext cx="4320000" cy="533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N°8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40152" y="1612800"/>
            <a:ext cx="3110400" cy="4536000"/>
          </a:xfrm>
          <a:prstGeom prst="rect">
            <a:avLst/>
          </a:prstGeom>
          <a:noFill/>
          <a:ln w="635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2000" y="1080000"/>
            <a:ext cx="5400000" cy="5400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000" y="1080000"/>
            <a:ext cx="5072407" cy="278982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000" y="3468258"/>
            <a:ext cx="1447750" cy="301174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2000" y="1080000"/>
            <a:ext cx="1426614" cy="3138552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2000" y="1080000"/>
            <a:ext cx="3233659" cy="2779256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2000" y="1080000"/>
            <a:ext cx="866536" cy="127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921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r="24910"/>
          <a:stretch/>
        </p:blipFill>
        <p:spPr>
          <a:xfrm>
            <a:off x="4644488" y="1980000"/>
            <a:ext cx="4320000" cy="5334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24910"/>
          <a:stretch/>
        </p:blipFill>
        <p:spPr>
          <a:xfrm>
            <a:off x="4499992" y="2772000"/>
            <a:ext cx="4320000" cy="5334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/>
          <a:srcRect r="24910"/>
          <a:stretch/>
        </p:blipFill>
        <p:spPr>
          <a:xfrm>
            <a:off x="4716016" y="4932000"/>
            <a:ext cx="4320000" cy="5334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5"/>
          <a:srcRect r="24910"/>
          <a:stretch/>
        </p:blipFill>
        <p:spPr>
          <a:xfrm>
            <a:off x="4283968" y="3960000"/>
            <a:ext cx="4320000" cy="533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N°9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40152" y="1612800"/>
            <a:ext cx="3110400" cy="4536000"/>
          </a:xfrm>
          <a:prstGeom prst="rect">
            <a:avLst/>
          </a:prstGeom>
          <a:noFill/>
          <a:ln w="635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000" y="1080000"/>
            <a:ext cx="5400000" cy="54000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000" y="1080000"/>
            <a:ext cx="5400000" cy="540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2000" y="1080000"/>
            <a:ext cx="3011742" cy="2134638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5268" y="1080000"/>
            <a:ext cx="4966732" cy="1923288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2000" y="1080000"/>
            <a:ext cx="4850489" cy="2800391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80571" y="1080000"/>
            <a:ext cx="771429" cy="1754207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2000" y="1080000"/>
            <a:ext cx="803131" cy="168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66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r="24910"/>
          <a:stretch/>
        </p:blipFill>
        <p:spPr>
          <a:xfrm>
            <a:off x="4644488" y="1980000"/>
            <a:ext cx="4320000" cy="5334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r="24910"/>
          <a:stretch/>
        </p:blipFill>
        <p:spPr>
          <a:xfrm>
            <a:off x="4644488" y="2772000"/>
            <a:ext cx="4320000" cy="5334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/>
          <a:srcRect r="24910"/>
          <a:stretch/>
        </p:blipFill>
        <p:spPr>
          <a:xfrm>
            <a:off x="4572480" y="3960000"/>
            <a:ext cx="4320000" cy="5334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5"/>
          <a:srcRect r="24910"/>
          <a:stretch/>
        </p:blipFill>
        <p:spPr>
          <a:xfrm>
            <a:off x="4500472" y="4932000"/>
            <a:ext cx="4320000" cy="5334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40152" y="1612800"/>
            <a:ext cx="3110400" cy="4536000"/>
          </a:xfrm>
          <a:prstGeom prst="rect">
            <a:avLst/>
          </a:prstGeom>
          <a:noFill/>
          <a:ln w="63500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000" y="1080000"/>
            <a:ext cx="5400000" cy="540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000" y="1080000"/>
            <a:ext cx="5400000" cy="54000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2000" y="1080000"/>
            <a:ext cx="1859883" cy="2980039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2000" y="2284697"/>
            <a:ext cx="1859883" cy="4195303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2000" y="2337534"/>
            <a:ext cx="3265362" cy="4142466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2000" y="1080000"/>
            <a:ext cx="993346" cy="443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824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492897"/>
            <a:ext cx="9144000" cy="11521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6600" dirty="0"/>
          </a:p>
        </p:txBody>
      </p:sp>
    </p:spTree>
    <p:extLst>
      <p:ext uri="{BB962C8B-B14F-4D97-AF65-F5344CB8AC3E}">
        <p14:creationId xmlns:p14="http://schemas.microsoft.com/office/powerpoint/2010/main" val="347266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772816"/>
                <a:ext cx="8568952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6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0;</m:t>
                          </m:r>
                          <m:f>
                            <m:fPr>
                              <m:ctrlPr>
                                <a:rPr lang="fr-FR" sz="6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fr-FR" sz="6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et</m:t>
                      </m:r>
                      <m: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cos</m:t>
                      </m:r>
                      <m:r>
                        <a:rPr lang="fr-FR" sz="6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6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772816"/>
                <a:ext cx="8568952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451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N°2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Espace réservé du contenu 2"/>
              <p:cNvSpPr txBox="1">
                <a:spLocks/>
              </p:cNvSpPr>
              <p:nvPr/>
            </p:nvSpPr>
            <p:spPr>
              <a:xfrm>
                <a:off x="251520" y="1772816"/>
                <a:ext cx="8568952" cy="3168352"/>
              </a:xfrm>
              <a:prstGeom prst="rect">
                <a:avLst/>
              </a:prstGeom>
              <a:ln w="63500">
                <a:solidFill>
                  <a:srgbClr val="FF9900"/>
                </a:solidFill>
              </a:ln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dirty="0" smtClean="0"/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i="1" smtClean="0">
                              <a:latin typeface="Cambria Math"/>
                              <a:ea typeface="Cambria Math"/>
                            </a:rPr>
                            <m:t>0;</m:t>
                          </m:r>
                          <m:f>
                            <m:fPr>
                              <m:ctrlP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m:rPr>
                          <m:sty m:val="p"/>
                        </m:rPr>
                        <a:rPr lang="fr-FR" sz="6000" smtClean="0">
                          <a:latin typeface="Cambria Math"/>
                          <a:ea typeface="Cambria Math"/>
                        </a:rPr>
                        <m:t>et</m:t>
                      </m:r>
                      <m:r>
                        <a:rPr lang="fr-FR" sz="600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smtClean="0">
                          <a:latin typeface="Cambria Math"/>
                          <a:ea typeface="Cambria Math"/>
                        </a:rPr>
                        <m:t>sin</m:t>
                      </m:r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fr-FR" sz="600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600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772816"/>
                <a:ext cx="8568952" cy="31683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70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N°3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2"/>
              <p:cNvSpPr txBox="1">
                <a:spLocks/>
              </p:cNvSpPr>
              <p:nvPr/>
            </p:nvSpPr>
            <p:spPr>
              <a:xfrm>
                <a:off x="251520" y="1772816"/>
                <a:ext cx="8712968" cy="3168352"/>
              </a:xfrm>
              <a:prstGeom prst="rect">
                <a:avLst/>
              </a:prstGeom>
              <a:ln w="63500">
                <a:solidFill>
                  <a:srgbClr val="FF9900"/>
                </a:solidFill>
              </a:ln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dirty="0" smtClean="0"/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fr-FR" sz="6000" i="1" smtClean="0">
                              <a:latin typeface="Cambria Math"/>
                              <a:ea typeface="Cambria Math"/>
                            </a:rPr>
                            <m:t>;</m:t>
                          </m:r>
                          <m:r>
                            <a:rPr lang="fr-FR" sz="60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e>
                      </m:d>
                      <m:r>
                        <m:rPr>
                          <m:sty m:val="p"/>
                        </m:rPr>
                        <a:rPr lang="fr-FR" sz="6000" smtClean="0">
                          <a:latin typeface="Cambria Math"/>
                          <a:ea typeface="Cambria Math"/>
                        </a:rPr>
                        <m:t>et</m:t>
                      </m:r>
                      <m:r>
                        <a:rPr lang="fr-FR" sz="600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smtClean="0">
                          <a:latin typeface="Cambria Math"/>
                          <a:ea typeface="Cambria Math"/>
                        </a:rPr>
                        <m:t>sin</m:t>
                      </m:r>
                      <m:r>
                        <a:rPr lang="fr-FR" sz="600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60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600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fr-FR" sz="600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600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1772816"/>
                <a:ext cx="8712968" cy="31683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933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N°4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772816"/>
                <a:ext cx="8568952" cy="3168352"/>
              </a:xfrm>
              <a:ln w="63500">
                <a:solidFill>
                  <a:srgbClr val="FF9900"/>
                </a:solidFill>
              </a:ln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6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0;</m:t>
                          </m:r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d>
                      <m: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et</m:t>
                      </m:r>
                      <m: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sin</m:t>
                      </m:r>
                      <m:r>
                        <a:rPr lang="fr-FR" sz="60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6000" b="0" i="0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60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6000" b="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772816"/>
                <a:ext cx="8568952" cy="3168352"/>
              </a:xfr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064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N°5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2"/>
              <p:cNvSpPr txBox="1">
                <a:spLocks/>
              </p:cNvSpPr>
              <p:nvPr/>
            </p:nvSpPr>
            <p:spPr>
              <a:xfrm>
                <a:off x="0" y="1772816"/>
                <a:ext cx="9055100" cy="3168352"/>
              </a:xfrm>
              <a:prstGeom prst="rect">
                <a:avLst/>
              </a:prstGeom>
              <a:ln w="63500">
                <a:solidFill>
                  <a:srgbClr val="FF9900"/>
                </a:solidFill>
              </a:ln>
            </p:spPr>
            <p:txBody>
              <a:bodyPr vert="horz" lIns="91440" tIns="45720" rIns="91440" bIns="45720" rtlCol="0">
                <a:normAutofit fontScale="850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dirty="0" smtClean="0"/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710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710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71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710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fr-FR" sz="71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fr-FR" sz="7100" i="1" smtClean="0">
                              <a:latin typeface="Cambria Math"/>
                              <a:ea typeface="Cambria Math"/>
                            </a:rPr>
                            <m:t>;0 </m:t>
                          </m:r>
                        </m:e>
                      </m:d>
                      <m:r>
                        <a:rPr lang="fr-FR" sz="71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7100" smtClean="0">
                          <a:latin typeface="Cambria Math"/>
                          <a:ea typeface="Cambria Math"/>
                        </a:rPr>
                        <m:t>et</m:t>
                      </m:r>
                      <m:r>
                        <a:rPr lang="fr-FR" sz="710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7100" smtClean="0">
                          <a:latin typeface="Cambria Math"/>
                          <a:ea typeface="Cambria Math"/>
                        </a:rPr>
                        <m:t>sin</m:t>
                      </m:r>
                      <m:r>
                        <a:rPr lang="fr-FR" sz="710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7100" smtClean="0">
                          <a:latin typeface="Cambria Math"/>
                          <a:ea typeface="Cambria Math"/>
                        </a:rPr>
                        <m:t>=−</m:t>
                      </m:r>
                      <m:f>
                        <m:fPr>
                          <m:ctrlPr>
                            <a:rPr lang="fr-FR" sz="71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7100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710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e>
                          </m:rad>
                        </m:num>
                        <m:den>
                          <m:r>
                            <a:rPr lang="fr-FR" sz="710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710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72816"/>
                <a:ext cx="9055100" cy="31683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316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N°6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2"/>
              <p:cNvSpPr txBox="1">
                <a:spLocks/>
              </p:cNvSpPr>
              <p:nvPr/>
            </p:nvSpPr>
            <p:spPr>
              <a:xfrm>
                <a:off x="107504" y="1760116"/>
                <a:ext cx="8928992" cy="3168352"/>
              </a:xfrm>
              <a:prstGeom prst="rect">
                <a:avLst/>
              </a:prstGeom>
              <a:ln w="63500">
                <a:solidFill>
                  <a:srgbClr val="FF9900"/>
                </a:solidFill>
              </a:ln>
            </p:spPr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dirty="0" smtClean="0"/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FR" sz="960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9600" i="1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96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9600" i="1" smtClean="0">
                              <a:latin typeface="Cambria Math"/>
                              <a:ea typeface="Cambria Math"/>
                            </a:rPr>
                            <m:t>0;2</m:t>
                          </m:r>
                          <m:r>
                            <a:rPr lang="fr-FR" sz="96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fr-FR" sz="960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d>
                      <m:r>
                        <a:rPr lang="fr-FR" sz="9600" b="0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9600" smtClean="0">
                          <a:latin typeface="Cambria Math"/>
                          <a:ea typeface="Cambria Math"/>
                        </a:rPr>
                        <m:t>et</m:t>
                      </m:r>
                      <m:r>
                        <a:rPr lang="fr-FR" sz="960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9600" smtClean="0">
                          <a:latin typeface="Cambria Math"/>
                          <a:ea typeface="Cambria Math"/>
                        </a:rPr>
                        <m:t>cos</m:t>
                      </m:r>
                      <m:r>
                        <a:rPr lang="fr-FR" sz="960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9600" smtClean="0">
                          <a:latin typeface="Cambria Math"/>
                          <a:ea typeface="Cambria Math"/>
                        </a:rPr>
                        <m:t>=−</m:t>
                      </m:r>
                      <m:f>
                        <m:fPr>
                          <m:ctrlPr>
                            <a:rPr lang="fr-FR" sz="96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fr-FR" sz="9600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960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e>
                          </m:rad>
                        </m:num>
                        <m:den>
                          <m:r>
                            <a:rPr lang="fr-FR" sz="960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9600" dirty="0" smtClean="0">
                  <a:solidFill>
                    <a:srgbClr val="669900"/>
                  </a:solidFill>
                  <a:ea typeface="Cambria Math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6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Espace réservé du contenu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760116"/>
                <a:ext cx="8928992" cy="316835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 w="63500">
                <a:solidFill>
                  <a:srgbClr val="FF99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064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4525963"/>
              </a:xfrm>
            </p:spPr>
            <p:txBody>
              <a:bodyPr>
                <a:normAutofit fontScale="92500"/>
              </a:bodyPr>
              <a:lstStyle/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6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Avec la calculatrice,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6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donner une valeur approchée arrondie à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60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fr-FR" sz="6000" i="1">
                            <a:latin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fr-FR" sz="6000" i="1">
                            <a:latin typeface="Cambria Math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fr-FR" sz="6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près du ou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6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des nombres réels </a:t>
                </a:r>
                <a:r>
                  <a:rPr lang="fr-FR" sz="6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r>
                  <a:rPr lang="fr-FR" sz="6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FR" sz="6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tels que : </a:t>
                </a:r>
                <a:endParaRPr lang="fr-FR" sz="6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4525963"/>
              </a:xfrm>
              <a:blipFill rotWithShape="1">
                <a:blip r:embed="rId2"/>
                <a:stretch>
                  <a:fillRect l="-267" t="-3774" r="-22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322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2327</TotalTime>
  <Words>228</Words>
  <Application>Microsoft Office PowerPoint</Application>
  <PresentationFormat>Affichage à l'écran (4:3)</PresentationFormat>
  <Paragraphs>50</Paragraphs>
  <Slides>25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Trigonométrie Série 6</vt:lpstr>
      <vt:lpstr>Présentation PowerPoint</vt:lpstr>
      <vt:lpstr>N°1</vt:lpstr>
      <vt:lpstr>N°2</vt:lpstr>
      <vt:lpstr>N°3</vt:lpstr>
      <vt:lpstr>N°4</vt:lpstr>
      <vt:lpstr>N°5</vt:lpstr>
      <vt:lpstr>N°6</vt:lpstr>
      <vt:lpstr>Présentation PowerPoint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auderi</dc:creator>
  <cp:lastModifiedBy>auderi</cp:lastModifiedBy>
  <cp:revision>206</cp:revision>
  <dcterms:created xsi:type="dcterms:W3CDTF">2014-06-17T12:14:02Z</dcterms:created>
  <dcterms:modified xsi:type="dcterms:W3CDTF">2016-07-12T08:41:38Z</dcterms:modified>
</cp:coreProperties>
</file>