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7" r:id="rId2"/>
    <p:sldId id="258" r:id="rId3"/>
    <p:sldId id="350" r:id="rId4"/>
    <p:sldId id="259" r:id="rId5"/>
    <p:sldId id="351" r:id="rId6"/>
    <p:sldId id="354" r:id="rId7"/>
    <p:sldId id="357" r:id="rId8"/>
    <p:sldId id="359" r:id="rId9"/>
    <p:sldId id="361" r:id="rId10"/>
    <p:sldId id="363" r:id="rId11"/>
    <p:sldId id="365" r:id="rId12"/>
    <p:sldId id="368" r:id="rId13"/>
    <p:sldId id="371" r:id="rId14"/>
    <p:sldId id="320" r:id="rId15"/>
    <p:sldId id="352" r:id="rId16"/>
    <p:sldId id="353" r:id="rId17"/>
    <p:sldId id="355" r:id="rId18"/>
    <p:sldId id="358" r:id="rId19"/>
    <p:sldId id="360" r:id="rId20"/>
    <p:sldId id="362" r:id="rId21"/>
    <p:sldId id="364" r:id="rId22"/>
    <p:sldId id="366" r:id="rId23"/>
    <p:sldId id="369" r:id="rId24"/>
    <p:sldId id="372" r:id="rId25"/>
    <p:sldId id="287" r:id="rId2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99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8FB837D-C827-4EFA-A057-4D05807E0F7C}" styleName="Style à thème 1 - Accentuation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93296810-A885-4BE3-A3E7-6D5BEEA58F35}" styleName="Style moyen 2 - Accentuation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7853C-536D-4A76-A0AE-DD22124D55A5}" styleName="Style à thème 1 - Accentuation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8799B23B-EC83-4686-B30A-512413B5E67A}" styleName="Style léger 3 - Accentuation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284E427A-3D55-4303-BF80-6455036E1DE7}" styleName="Style à thème 1 - Accentuation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Style à thème 1 - Accentuation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75DCB02-9BB8-47FD-8907-85C794F793BA}" styleName="Style à thème 1 - Accentuation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Style à thème 1 - Accentuation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01D68F-5959-426A-9D7B-D1C36FA974CA}" type="datetimeFigureOut">
              <a:rPr lang="fr-FR" smtClean="0"/>
              <a:t>02/07/2016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5A1636-4F86-45D0-AC73-A543BAFEF31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154233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A1636-4F86-45D0-AC73-A543BAFEF318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663359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A1636-4F86-45D0-AC73-A543BAFEF318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663359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A1636-4F86-45D0-AC73-A543BAFEF318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66335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A1636-4F86-45D0-AC73-A543BAFEF318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663359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A1636-4F86-45D0-AC73-A543BAFEF318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663359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A1636-4F86-45D0-AC73-A543BAFEF318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663359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A1636-4F86-45D0-AC73-A543BAFEF318}" type="slidenum">
              <a:rPr lang="fr-FR" smtClean="0"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663359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A1636-4F86-45D0-AC73-A543BAFEF318}" type="slidenum">
              <a:rPr lang="fr-FR" smtClean="0"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663359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A1636-4F86-45D0-AC73-A543BAFEF318}" type="slidenum">
              <a:rPr lang="fr-FR" smtClean="0"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663359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A1636-4F86-45D0-AC73-A543BAFEF318}" type="slidenum">
              <a:rPr lang="fr-FR" smtClean="0"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663359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A1636-4F86-45D0-AC73-A543BAFEF318}" type="slidenum">
              <a:rPr lang="fr-FR" smtClean="0"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66335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A1636-4F86-45D0-AC73-A543BAFEF318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663359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A1636-4F86-45D0-AC73-A543BAFEF318}" type="slidenum">
              <a:rPr lang="fr-FR" smtClean="0"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66335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A1636-4F86-45D0-AC73-A543BAFEF318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66335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A1636-4F86-45D0-AC73-A543BAFEF318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66335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A1636-4F86-45D0-AC73-A543BAFEF318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66335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A1636-4F86-45D0-AC73-A543BAFEF318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66335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A1636-4F86-45D0-AC73-A543BAFEF318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66335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A1636-4F86-45D0-AC73-A543BAFEF318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66335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5A1636-4F86-45D0-AC73-A543BAFEF318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66335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E4800-AB50-45BB-8A6E-76DEE70C1E89}" type="datetimeFigureOut">
              <a:rPr lang="fr-FR" smtClean="0"/>
              <a:t>02/07/2016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2481C-857F-414F-B0CB-3240C79D38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06157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E4800-AB50-45BB-8A6E-76DEE70C1E89}" type="datetimeFigureOut">
              <a:rPr lang="fr-FR" smtClean="0"/>
              <a:t>02/07/2016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2481C-857F-414F-B0CB-3240C79D38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73482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E4800-AB50-45BB-8A6E-76DEE70C1E89}" type="datetimeFigureOut">
              <a:rPr lang="fr-FR" smtClean="0"/>
              <a:t>02/07/2016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2481C-857F-414F-B0CB-3240C79D38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21379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E4800-AB50-45BB-8A6E-76DEE70C1E89}" type="datetimeFigureOut">
              <a:rPr lang="fr-FR" smtClean="0"/>
              <a:t>02/07/2016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2481C-857F-414F-B0CB-3240C79D38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30833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E4800-AB50-45BB-8A6E-76DEE70C1E89}" type="datetimeFigureOut">
              <a:rPr lang="fr-FR" smtClean="0"/>
              <a:t>02/07/2016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2481C-857F-414F-B0CB-3240C79D38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16368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E4800-AB50-45BB-8A6E-76DEE70C1E89}" type="datetimeFigureOut">
              <a:rPr lang="fr-FR" smtClean="0"/>
              <a:t>02/07/2016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2481C-857F-414F-B0CB-3240C79D38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39697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E4800-AB50-45BB-8A6E-76DEE70C1E89}" type="datetimeFigureOut">
              <a:rPr lang="fr-FR" smtClean="0"/>
              <a:t>02/07/2016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2481C-857F-414F-B0CB-3240C79D38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393133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E4800-AB50-45BB-8A6E-76DEE70C1E89}" type="datetimeFigureOut">
              <a:rPr lang="fr-FR" smtClean="0"/>
              <a:t>02/07/2016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2481C-857F-414F-B0CB-3240C79D38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78000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E4800-AB50-45BB-8A6E-76DEE70C1E89}" type="datetimeFigureOut">
              <a:rPr lang="fr-FR" smtClean="0"/>
              <a:t>02/07/2016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2481C-857F-414F-B0CB-3240C79D38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28302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E4800-AB50-45BB-8A6E-76DEE70C1E89}" type="datetimeFigureOut">
              <a:rPr lang="fr-FR" smtClean="0"/>
              <a:t>02/07/2016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2481C-857F-414F-B0CB-3240C79D38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26625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E4800-AB50-45BB-8A6E-76DEE70C1E89}" type="datetimeFigureOut">
              <a:rPr lang="fr-FR" smtClean="0"/>
              <a:t>02/07/2016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2481C-857F-414F-B0CB-3240C79D38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192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7E4800-AB50-45BB-8A6E-76DEE70C1E89}" type="datetimeFigureOut">
              <a:rPr lang="fr-FR" smtClean="0"/>
              <a:t>02/07/2016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12481C-857F-414F-B0CB-3240C79D38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7783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png"/><Relationship Id="rId4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png"/><Relationship Id="rId4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png"/><Relationship Id="rId4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png"/><Relationship Id="rId4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png"/><Relationship Id="rId4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3.png"/><Relationship Id="rId4" Type="http://schemas.openxmlformats.org/officeDocument/2006/relationships/image" Target="../media/image34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1844824"/>
            <a:ext cx="9144000" cy="1872208"/>
          </a:xfrm>
        </p:spPr>
        <p:txBody>
          <a:bodyPr>
            <a:noAutofit/>
          </a:bodyPr>
          <a:lstStyle/>
          <a:p>
            <a:r>
              <a:rPr lang="fr-FR" sz="6600" b="1" cap="small" dirty="0" smtClean="0">
                <a:solidFill>
                  <a:srgbClr val="FF6600"/>
                </a:solidFill>
                <a:latin typeface="Georgia" pitchFamily="18" charset="0"/>
                <a:cs typeface="Arial" pitchFamily="34" charset="0"/>
              </a:rPr>
              <a:t>Trigonométrie</a:t>
            </a:r>
            <a:br>
              <a:rPr lang="fr-FR" sz="6600" b="1" cap="small" dirty="0" smtClean="0">
                <a:solidFill>
                  <a:srgbClr val="FF6600"/>
                </a:solidFill>
                <a:latin typeface="Georgia" pitchFamily="18" charset="0"/>
                <a:cs typeface="Arial" pitchFamily="34" charset="0"/>
              </a:rPr>
            </a:br>
            <a:r>
              <a:rPr lang="fr-FR" sz="6600" b="1" cap="small" dirty="0" smtClean="0">
                <a:solidFill>
                  <a:srgbClr val="FF6600"/>
                </a:solidFill>
                <a:latin typeface="Georgia" pitchFamily="18" charset="0"/>
                <a:cs typeface="Arial" pitchFamily="34" charset="0"/>
              </a:rPr>
              <a:t>Séries 10 et 10 bis</a:t>
            </a:r>
            <a:endParaRPr lang="fr-FR" sz="6600" dirty="0">
              <a:solidFill>
                <a:srgbClr val="FF6600"/>
              </a:solidFill>
            </a:endParaRPr>
          </a:p>
        </p:txBody>
      </p:sp>
      <p:sp>
        <p:nvSpPr>
          <p:cNvPr id="3" name="Titre 1"/>
          <p:cNvSpPr txBox="1">
            <a:spLocks/>
          </p:cNvSpPr>
          <p:nvPr/>
        </p:nvSpPr>
        <p:spPr bwMode="auto">
          <a:xfrm>
            <a:off x="0" y="4653136"/>
            <a:ext cx="9144000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fr-FR" sz="2400" dirty="0">
                <a:solidFill>
                  <a:srgbClr val="FF6600"/>
                </a:solidFill>
                <a:latin typeface="Arial" pitchFamily="34" charset="0"/>
                <a:ea typeface="+mj-ea"/>
                <a:cs typeface="Arial" pitchFamily="34" charset="0"/>
              </a:rPr>
              <a:t>Calcul mental et automatismes – IREM de Clermont-Ferrand</a:t>
            </a:r>
          </a:p>
        </p:txBody>
      </p:sp>
    </p:spTree>
    <p:extLst>
      <p:ext uri="{BB962C8B-B14F-4D97-AF65-F5344CB8AC3E}">
        <p14:creationId xmlns:p14="http://schemas.microsoft.com/office/powerpoint/2010/main" val="1182047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Espace réservé du contenu 4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3817164513"/>
                  </p:ext>
                </p:extLst>
              </p:nvPr>
            </p:nvGraphicFramePr>
            <p:xfrm>
              <a:off x="0" y="4360495"/>
              <a:ext cx="9144000" cy="2452881"/>
            </p:xfrm>
            <a:graphic>
              <a:graphicData uri="http://schemas.openxmlformats.org/drawingml/2006/table">
                <a:tbl>
                  <a:tblPr firstRow="1">
                    <a:tableStyleId>{08FB837D-C827-4EFA-A057-4D05807E0F7C}</a:tableStyleId>
                  </a:tblPr>
                  <a:tblGrid>
                    <a:gridCol w="2286000"/>
                    <a:gridCol w="2286000"/>
                    <a:gridCol w="2376264"/>
                    <a:gridCol w="2195736"/>
                  </a:tblGrid>
                  <a:tr h="1296144">
                    <a:tc gridSpan="4"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fr-FR" sz="4800" b="0" i="0" baseline="0" smtClean="0">
                                  <a:latin typeface="Cambria Math"/>
                                </a:rPr>
                                <m:t>sin</m:t>
                              </m:r>
                              <m:f>
                                <m:fPr>
                                  <m:ctrlPr>
                                    <a:rPr lang="fr-FR" sz="4800" b="0" i="1" baseline="0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4800" b="0" i="1" baseline="0" smtClean="0">
                                      <a:latin typeface="Cambria Math"/>
                                    </a:rPr>
                                    <m:t>2</m:t>
                                  </m:r>
                                  <m:r>
                                    <a:rPr lang="fr-FR" sz="4800" b="0" i="1" baseline="0" smtClean="0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fr-FR" sz="4800" b="0" i="1" baseline="0" smtClean="0">
                                      <a:latin typeface="Cambria Math"/>
                                    </a:rPr>
                                    <m:t>3</m:t>
                                  </m:r>
                                </m:den>
                              </m:f>
                              <m:r>
                                <a:rPr lang="fr-FR" sz="4800" b="0" i="1" baseline="0" smtClean="0">
                                  <a:latin typeface="Cambria Math"/>
                                </a:rPr>
                                <m:t>=</m:t>
                              </m:r>
                            </m:oMath>
                          </a14:m>
                          <a:r>
                            <a:rPr lang="fr-FR" sz="4800" b="0" i="0" dirty="0" smtClean="0"/>
                            <a:t> …</a:t>
                          </a:r>
                          <a:endParaRPr lang="fr-FR" sz="4800" b="0" i="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1156737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dirty="0" smtClean="0"/>
                            <a:t>1)</a:t>
                          </a:r>
                          <a:r>
                            <a:rPr lang="fr-FR" sz="3600" baseline="0" dirty="0" smtClean="0"/>
                            <a:t> </a:t>
                          </a:r>
                          <a:r>
                            <a:rPr lang="fr-FR" sz="3600" dirty="0" smtClean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fr-FR" sz="3600" b="0" i="1" smtClean="0">
                                  <a:latin typeface="Cambria Math"/>
                                </a:rPr>
                                <m:t>2</m:t>
                              </m:r>
                              <m:r>
                                <m:rPr>
                                  <m:sty m:val="p"/>
                                </m:rPr>
                                <a:rPr lang="fr-FR" sz="3600" b="0" i="0" smtClean="0">
                                  <a:latin typeface="Cambria Math"/>
                                </a:rPr>
                                <m:t>sin</m:t>
                              </m:r>
                              <m:f>
                                <m:fPr>
                                  <m:ctrlPr>
                                    <a:rPr lang="fr-FR" sz="3600" b="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3600" b="0" i="1" smtClean="0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fr-FR" sz="3600" b="0" i="1" smtClean="0">
                                      <a:latin typeface="Cambria Math"/>
                                    </a:rPr>
                                    <m:t>3</m:t>
                                  </m:r>
                                </m:den>
                              </m:f>
                            </m:oMath>
                          </a14:m>
                          <a:endParaRPr lang="fr-FR" sz="3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dirty="0" smtClean="0"/>
                            <a:t>2)</a:t>
                          </a:r>
                          <a:r>
                            <a:rPr lang="fr-FR" sz="3600" baseline="0" dirty="0" smtClean="0"/>
                            <a:t> </a:t>
                          </a:r>
                          <a:r>
                            <a:rPr lang="fr-FR" sz="3600" dirty="0" smtClean="0"/>
                            <a:t> </a:t>
                          </a:r>
                          <a14:m>
                            <m:oMath xmlns:m="http://schemas.openxmlformats.org/officeDocument/2006/math">
                              <m:rad>
                                <m:radPr>
                                  <m:degHide m:val="on"/>
                                  <m:ctrlPr>
                                    <a:rPr lang="fr-FR" sz="3600" i="1" smtClean="0">
                                      <a:latin typeface="Cambria Math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fr-FR" sz="3600" b="0" i="1" smtClean="0">
                                      <a:latin typeface="Cambria Math"/>
                                    </a:rPr>
                                    <m:t>3</m:t>
                                  </m:r>
                                </m:e>
                              </m:rad>
                            </m:oMath>
                          </a14:m>
                          <a:endParaRPr lang="fr-FR" sz="3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dirty="0" smtClean="0"/>
                            <a:t>3)</a:t>
                          </a:r>
                          <a:r>
                            <a:rPr lang="fr-FR" sz="3600" baseline="0" dirty="0" smtClean="0"/>
                            <a:t> </a:t>
                          </a:r>
                          <a:r>
                            <a:rPr lang="fr-FR" sz="3600" dirty="0" smtClean="0"/>
                            <a:t>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36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ad>
                                    <m:radPr>
                                      <m:degHide m:val="on"/>
                                      <m:ctrlPr>
                                        <a:rPr lang="fr-FR" sz="3600" i="1" smtClean="0">
                                          <a:latin typeface="Cambria Math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fr-FR" sz="3600" b="0" i="1" smtClean="0">
                                          <a:latin typeface="Cambria Math"/>
                                        </a:rPr>
                                        <m:t>3</m:t>
                                      </m:r>
                                    </m:e>
                                  </m:rad>
                                </m:num>
                                <m:den>
                                  <m:r>
                                    <a:rPr lang="fr-FR" sz="3600" b="0" i="1" smtClean="0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den>
                              </m:f>
                            </m:oMath>
                          </a14:m>
                          <a:endParaRPr lang="fr-FR" sz="3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dirty="0" smtClean="0"/>
                            <a:t>4)</a:t>
                          </a:r>
                          <a:r>
                            <a:rPr lang="fr-FR" sz="3600" baseline="0" dirty="0" smtClean="0"/>
                            <a:t> </a:t>
                          </a:r>
                          <a:r>
                            <a:rPr lang="fr-FR" sz="3600" dirty="0" smtClean="0"/>
                            <a:t>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36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fr-FR" sz="3600" b="0" i="0" smtClean="0">
                                      <a:latin typeface="Cambria Math"/>
                                    </a:rPr>
                                    <m:t>sin</m:t>
                                  </m:r>
                                  <m:r>
                                    <a:rPr lang="fr-FR" sz="3600" b="0" i="1" smtClean="0">
                                      <a:latin typeface="Cambria Math"/>
                                    </a:rPr>
                                    <m:t>2</m:t>
                                  </m:r>
                                  <m:r>
                                    <a:rPr lang="fr-FR" sz="3600" b="0" i="1" smtClean="0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fr-FR" sz="3600" b="0" i="1" smtClean="0">
                                      <a:latin typeface="Cambria Math"/>
                                    </a:rPr>
                                    <m:t>3</m:t>
                                  </m:r>
                                </m:den>
                              </m:f>
                            </m:oMath>
                          </a14:m>
                          <a:endParaRPr lang="fr-FR" sz="36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Espace réservé du contenu 4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3817164513"/>
                  </p:ext>
                </p:extLst>
              </p:nvPr>
            </p:nvGraphicFramePr>
            <p:xfrm>
              <a:off x="0" y="4360495"/>
              <a:ext cx="9144000" cy="2452881"/>
            </p:xfrm>
            <a:graphic>
              <a:graphicData uri="http://schemas.openxmlformats.org/drawingml/2006/table">
                <a:tbl>
                  <a:tblPr firstRow="1">
                    <a:tableStyleId>{08FB837D-C827-4EFA-A057-4D05807E0F7C}</a:tableStyleId>
                  </a:tblPr>
                  <a:tblGrid>
                    <a:gridCol w="2286000"/>
                    <a:gridCol w="2286000"/>
                    <a:gridCol w="2376264"/>
                    <a:gridCol w="2195736"/>
                  </a:tblGrid>
                  <a:tr h="1296144">
                    <a:tc gridSpan="4"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467" t="-1408" r="-467" b="-93897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1156737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867" t="-113684" r="-301867" b="-526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01867" t="-113684" r="-201867" b="-526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94103" t="-113684" r="-94103" b="-526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318611" t="-113684" r="-1944" b="-5263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6" name="Espace réservé du contenu 5"/>
          <p:cNvSpPr>
            <a:spLocks noGrp="1"/>
          </p:cNvSpPr>
          <p:nvPr>
            <p:ph sz="half" idx="1"/>
          </p:nvPr>
        </p:nvSpPr>
        <p:spPr>
          <a:xfrm>
            <a:off x="0" y="2708920"/>
            <a:ext cx="9144000" cy="1828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6600" b="1" dirty="0" smtClean="0"/>
              <a:t>N°7</a:t>
            </a:r>
            <a:endParaRPr lang="fr-FR" sz="66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Tableau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725832520"/>
                  </p:ext>
                </p:extLst>
              </p:nvPr>
            </p:nvGraphicFramePr>
            <p:xfrm>
              <a:off x="0" y="25121"/>
              <a:ext cx="9144000" cy="2287755"/>
            </p:xfrm>
            <a:graphic>
              <a:graphicData uri="http://schemas.openxmlformats.org/drawingml/2006/table">
                <a:tbl>
                  <a:tblPr firstRow="1" bandRow="1">
                    <a:tableStyleId>{F5AB1C69-6EDB-4FF4-983F-18BD219EF322}</a:tableStyleId>
                  </a:tblPr>
                  <a:tblGrid>
                    <a:gridCol w="2286000"/>
                    <a:gridCol w="2286000"/>
                    <a:gridCol w="2286000"/>
                    <a:gridCol w="2286000"/>
                  </a:tblGrid>
                  <a:tr h="1243639"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fr-FR" sz="4800" b="0" i="0" baseline="0" dirty="0" smtClean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fr-FR" sz="4800" b="0" i="0" baseline="0" smtClean="0">
                                  <a:latin typeface="Cambria Math"/>
                                </a:rPr>
                                <m:t>cos</m:t>
                              </m:r>
                              <m:f>
                                <m:fPr>
                                  <m:ctrlPr>
                                    <a:rPr lang="fr-FR" sz="4800" b="0" i="1" baseline="0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4800" b="0" i="1" baseline="0" smtClean="0">
                                      <a:latin typeface="Cambria Math"/>
                                    </a:rPr>
                                    <m:t>2</m:t>
                                  </m:r>
                                  <m:r>
                                    <a:rPr lang="fr-FR" sz="4800" b="0" i="1" baseline="0" smtClean="0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fr-FR" sz="4800" b="0" i="1" baseline="0" smtClean="0">
                                      <a:latin typeface="Cambria Math"/>
                                    </a:rPr>
                                    <m:t>3</m:t>
                                  </m:r>
                                </m:den>
                              </m:f>
                              <m:r>
                                <a:rPr lang="fr-FR" sz="4800" b="0" i="1" baseline="0" smtClean="0">
                                  <a:latin typeface="Cambria Math"/>
                                </a:rPr>
                                <m:t>=</m:t>
                              </m:r>
                            </m:oMath>
                          </a14:m>
                          <a:r>
                            <a:rPr lang="fr-FR" sz="4800" b="0" i="0" dirty="0" smtClean="0"/>
                            <a:t> …</a:t>
                          </a:r>
                          <a:endParaRPr lang="fr-FR" sz="4800" b="0" i="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104411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3600" dirty="0" smtClean="0"/>
                            <a:t>1)</a:t>
                          </a:r>
                          <a:r>
                            <a:rPr lang="fr-FR" sz="3600" baseline="0" dirty="0" smtClean="0"/>
                            <a:t>  </a:t>
                          </a:r>
                          <a14:m>
                            <m:oMath xmlns:m="http://schemas.openxmlformats.org/officeDocument/2006/math">
                              <m:r>
                                <a:rPr lang="fr-FR" sz="3600" b="0" i="1" smtClean="0">
                                  <a:latin typeface="Cambria Math"/>
                                </a:rPr>
                                <m:t>2</m:t>
                              </m:r>
                              <m:r>
                                <m:rPr>
                                  <m:sty m:val="p"/>
                                </m:rPr>
                                <a:rPr lang="fr-FR" sz="3600" b="0" i="0" smtClean="0">
                                  <a:latin typeface="Cambria Math"/>
                                </a:rPr>
                                <m:t>cos</m:t>
                              </m:r>
                              <m:f>
                                <m:fPr>
                                  <m:ctrlPr>
                                    <a:rPr lang="fr-FR" sz="3600" b="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3600" b="0" i="1" smtClean="0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fr-FR" sz="3600" b="0" i="1" smtClean="0">
                                      <a:latin typeface="Cambria Math"/>
                                    </a:rPr>
                                    <m:t>3</m:t>
                                  </m:r>
                                </m:den>
                              </m:f>
                            </m:oMath>
                          </a14:m>
                          <a:endParaRPr lang="fr-FR" sz="3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dirty="0" smtClean="0"/>
                            <a:t>2)</a:t>
                          </a:r>
                          <a:r>
                            <a:rPr lang="fr-FR" sz="3600" baseline="0" dirty="0" smtClean="0"/>
                            <a:t> </a:t>
                          </a:r>
                          <a:r>
                            <a:rPr lang="fr-FR" sz="3600" dirty="0" smtClean="0"/>
                            <a:t>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36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3600" b="0" i="1" smtClean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sz="3600" b="0" i="1" smtClean="0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  <m:r>
                                <a:rPr lang="fr-FR" sz="3600" b="0" i="1" smtClean="0">
                                  <a:latin typeface="Cambria Math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fr-FR" sz="3600" b="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3600" b="0" i="1" smtClean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sz="3600" b="0" i="1" smtClean="0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oMath>
                          </a14:m>
                          <a:endParaRPr lang="fr-FR" sz="3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dirty="0" smtClean="0"/>
                            <a:t>3)</a:t>
                          </a:r>
                          <a:r>
                            <a:rPr lang="fr-FR" sz="3600" baseline="0" dirty="0" smtClean="0"/>
                            <a:t> </a:t>
                          </a:r>
                          <a:r>
                            <a:rPr lang="fr-FR" sz="3600" dirty="0" smtClean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fr-FR" sz="3600" b="0" i="0" smtClean="0">
                                  <a:latin typeface="Cambria Math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fr-FR" sz="36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3600" b="0" i="1" smtClean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sz="3600" b="0" i="1" smtClean="0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den>
                              </m:f>
                            </m:oMath>
                          </a14:m>
                          <a:endParaRPr lang="fr-FR" sz="3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dirty="0" smtClean="0"/>
                            <a:t>4)</a:t>
                          </a:r>
                          <a:r>
                            <a:rPr lang="fr-FR" sz="3600" baseline="0" dirty="0" smtClean="0"/>
                            <a:t> </a:t>
                          </a:r>
                          <a:r>
                            <a:rPr lang="fr-FR" sz="3600" dirty="0" smtClean="0"/>
                            <a:t>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36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fr-FR" sz="3600" b="0" i="0" smtClean="0">
                                      <a:latin typeface="Cambria Math"/>
                                    </a:rPr>
                                    <m:t>cos</m:t>
                                  </m:r>
                                  <m:r>
                                    <a:rPr lang="fr-FR" sz="3600" b="0" i="0" smtClean="0">
                                      <a:latin typeface="Cambria Math"/>
                                    </a:rPr>
                                    <m:t>2</m:t>
                                  </m:r>
                                  <m:r>
                                    <a:rPr lang="fr-FR" sz="3600" b="0" i="1" smtClean="0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fr-FR" sz="3600" b="0" i="1" smtClean="0">
                                      <a:latin typeface="Cambria Math"/>
                                      <a:ea typeface="Cambria Math"/>
                                    </a:rPr>
                                    <m:t>3</m:t>
                                  </m:r>
                                </m:den>
                              </m:f>
                            </m:oMath>
                          </a14:m>
                          <a:endParaRPr lang="fr-FR" sz="36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Tableau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725832520"/>
                  </p:ext>
                </p:extLst>
              </p:nvPr>
            </p:nvGraphicFramePr>
            <p:xfrm>
              <a:off x="0" y="25121"/>
              <a:ext cx="9144000" cy="2287755"/>
            </p:xfrm>
            <a:graphic>
              <a:graphicData uri="http://schemas.openxmlformats.org/drawingml/2006/table">
                <a:tbl>
                  <a:tblPr firstRow="1" bandRow="1">
                    <a:tableStyleId>{F5AB1C69-6EDB-4FF4-983F-18BD219EF322}</a:tableStyleId>
                  </a:tblPr>
                  <a:tblGrid>
                    <a:gridCol w="2286000"/>
                    <a:gridCol w="2286000"/>
                    <a:gridCol w="2286000"/>
                    <a:gridCol w="2286000"/>
                  </a:tblGrid>
                  <a:tr h="1243639">
                    <a:tc gridSpan="4"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b="-84314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1044116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t="-119298" r="-300000" b="-5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100000" t="-119298" r="-200000" b="-5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200000" t="-119298" r="-100000" b="-5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300000" t="-119298" b="-585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537388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Espace réservé du contenu 4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744458893"/>
                  </p:ext>
                </p:extLst>
              </p:nvPr>
            </p:nvGraphicFramePr>
            <p:xfrm>
              <a:off x="0" y="4437112"/>
              <a:ext cx="9144000" cy="2236857"/>
            </p:xfrm>
            <a:graphic>
              <a:graphicData uri="http://schemas.openxmlformats.org/drawingml/2006/table">
                <a:tbl>
                  <a:tblPr firstRow="1">
                    <a:tableStyleId>{08FB837D-C827-4EFA-A057-4D05807E0F7C}</a:tableStyleId>
                  </a:tblPr>
                  <a:tblGrid>
                    <a:gridCol w="2411760"/>
                    <a:gridCol w="1368152"/>
                    <a:gridCol w="2592288"/>
                    <a:gridCol w="2771800"/>
                  </a:tblGrid>
                  <a:tr h="1080120">
                    <a:tc gridSpan="4"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fr-FR" sz="4800" b="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fr-FR" sz="4800" b="0" i="1" smtClean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fr-FR" sz="4800" b="0" i="0" smtClean="0">
                                          <a:latin typeface="Cambria Math"/>
                                        </a:rPr>
                                        <m:t>cos</m:t>
                                      </m:r>
                                      <m:r>
                                        <a:rPr lang="fr-FR" sz="4800" b="0" i="1" smtClean="0">
                                          <a:latin typeface="Cambria Math"/>
                                        </a:rPr>
                                        <m:t>𝑥</m:t>
                                      </m:r>
                                      <m:r>
                                        <a:rPr lang="fr-FR" sz="4800" b="0" i="0" smtClean="0">
                                          <a:latin typeface="Cambria Math"/>
                                        </a:rPr>
                                        <m:t>−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fr-FR" sz="4800" b="0" i="0" smtClean="0">
                                          <a:latin typeface="Cambria Math"/>
                                        </a:rPr>
                                        <m:t>sin</m:t>
                                      </m:r>
                                      <m:r>
                                        <a:rPr lang="fr-FR" sz="4800" b="0" i="1" smtClean="0">
                                          <a:latin typeface="Cambria Math"/>
                                        </a:rPr>
                                        <m:t>𝑥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fr-FR" sz="4800" b="0" i="0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fr-FR" sz="4800" b="0" i="0" smtClean="0">
                                  <a:latin typeface="Cambria Math"/>
                                </a:rPr>
                                <m:t>=</m:t>
                              </m:r>
                            </m:oMath>
                          </a14:m>
                          <a:r>
                            <a:rPr lang="fr-FR" sz="4800" b="0" i="0" dirty="0" smtClean="0"/>
                            <a:t>…</a:t>
                          </a:r>
                          <a:endParaRPr lang="fr-FR" sz="4800" b="0" i="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115673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800" dirty="0" smtClean="0"/>
                            <a:t>1)</a:t>
                          </a:r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fr-FR" sz="2800" i="1" smtClean="0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fr-FR" sz="2800" b="0" i="0" smtClean="0">
                                        <a:latin typeface="Cambria Math"/>
                                      </a:rPr>
                                      <m:t>cos</m:t>
                                    </m:r>
                                  </m:e>
                                  <m:sup>
                                    <m:r>
                                      <a:rPr lang="fr-FR" sz="2800" b="0" i="0" smtClean="0">
                                        <a:latin typeface="Cambria Math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fr-FR" sz="2800" b="0" i="1" smtClean="0"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fr-FR" sz="2800" b="0" i="0" smtClean="0">
                                    <a:latin typeface="Cambria Math"/>
                                  </a:rPr>
                                  <m:t>−</m:t>
                                </m:r>
                                <m:sSup>
                                  <m:sSupPr>
                                    <m:ctrlPr>
                                      <a:rPr lang="fr-FR" sz="2800" b="0" i="1" smtClean="0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fr-FR" sz="2800" b="0" i="0" smtClean="0">
                                        <a:latin typeface="Cambria Math"/>
                                      </a:rPr>
                                      <m:t>sin</m:t>
                                    </m:r>
                                  </m:e>
                                  <m:sup>
                                    <m:r>
                                      <a:rPr lang="fr-FR" sz="2800" b="0" i="0" smtClean="0">
                                        <a:latin typeface="Cambria Math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fr-FR" sz="2800" b="0" i="1" smtClean="0">
                                    <a:latin typeface="Cambria Math"/>
                                  </a:rPr>
                                  <m:t>𝑥</m:t>
                                </m:r>
                              </m:oMath>
                            </m:oMathPara>
                          </a14:m>
                          <a:endParaRPr lang="fr-FR" sz="2800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2800" dirty="0" smtClean="0"/>
                            <a:t>2) </a:t>
                          </a:r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2800" b="0" i="1" smtClean="0">
                                    <a:latin typeface="Cambria Math"/>
                                  </a:rPr>
                                  <m:t>1</m:t>
                                </m:r>
                              </m:oMath>
                            </m:oMathPara>
                          </a14:m>
                          <a:endParaRPr lang="fr-FR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2800" dirty="0" smtClean="0"/>
                            <a:t>3)</a:t>
                          </a:r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fr-FR" sz="2800" i="1" smtClean="0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fr-FR" sz="2800" b="0" i="0" smtClean="0">
                                        <a:latin typeface="Cambria Math"/>
                                      </a:rPr>
                                      <m:t>cos</m:t>
                                    </m:r>
                                  </m:e>
                                  <m:sup>
                                    <m:r>
                                      <a:rPr lang="fr-FR" sz="2800" b="0" i="0" smtClean="0">
                                        <a:latin typeface="Cambria Math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fr-FR" sz="2800" b="0" i="1" smtClean="0"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fr-FR" sz="2800" b="0" i="0" smtClean="0">
                                    <a:latin typeface="Cambria Math"/>
                                    <a:ea typeface="Cambria Math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fr-FR" sz="2800" b="0" i="1" smtClean="0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fr-FR" sz="2800" b="0" i="0" smtClean="0">
                                        <a:latin typeface="Cambria Math"/>
                                      </a:rPr>
                                      <m:t>sin</m:t>
                                    </m:r>
                                  </m:e>
                                  <m:sup>
                                    <m:r>
                                      <a:rPr lang="fr-FR" sz="2800" b="0" i="0" smtClean="0">
                                        <a:latin typeface="Cambria Math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fr-FR" sz="2800" b="0" i="1" smtClean="0">
                                    <a:latin typeface="Cambria Math"/>
                                  </a:rPr>
                                  <m:t>𝑥</m:t>
                                </m:r>
                              </m:oMath>
                            </m:oMathPara>
                          </a14:m>
                          <a:endParaRPr lang="fr-FR" sz="2800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2800" dirty="0" smtClean="0"/>
                            <a:t>4)</a:t>
                          </a:r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2800" b="0" i="1" smtClean="0">
                                    <a:latin typeface="Cambria Math"/>
                                  </a:rPr>
                                  <m:t>1−2</m:t>
                                </m:r>
                                <m:r>
                                  <m:rPr>
                                    <m:sty m:val="p"/>
                                  </m:rPr>
                                  <a:rPr lang="fr-FR" sz="2800" b="0" i="0" smtClean="0">
                                    <a:latin typeface="Cambria Math"/>
                                  </a:rPr>
                                  <m:t>cos</m:t>
                                </m:r>
                                <m:r>
                                  <a:rPr lang="fr-FR" sz="2800" b="0" i="1" smtClean="0"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fr-FR" sz="2800" b="0" i="1" smtClean="0">
                                    <a:latin typeface="Cambria Math"/>
                                    <a:ea typeface="Cambria Math"/>
                                  </a:rPr>
                                  <m:t>×</m:t>
                                </m:r>
                                <m:r>
                                  <m:rPr>
                                    <m:sty m:val="p"/>
                                  </m:rPr>
                                  <a:rPr lang="fr-FR" sz="2800" b="0" i="0" smtClean="0">
                                    <a:latin typeface="Cambria Math"/>
                                  </a:rPr>
                                  <m:t>sin</m:t>
                                </m:r>
                                <m:r>
                                  <a:rPr lang="fr-FR" sz="2800" b="0" i="1" smtClean="0">
                                    <a:latin typeface="Cambria Math"/>
                                  </a:rPr>
                                  <m:t>𝑥</m:t>
                                </m:r>
                              </m:oMath>
                            </m:oMathPara>
                          </a14:m>
                          <a:endParaRPr lang="fr-FR" sz="28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Espace réservé du contenu 4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744458893"/>
                  </p:ext>
                </p:extLst>
              </p:nvPr>
            </p:nvGraphicFramePr>
            <p:xfrm>
              <a:off x="0" y="4437112"/>
              <a:ext cx="9144000" cy="2236857"/>
            </p:xfrm>
            <a:graphic>
              <a:graphicData uri="http://schemas.openxmlformats.org/drawingml/2006/table">
                <a:tbl>
                  <a:tblPr firstRow="1">
                    <a:tableStyleId>{08FB837D-C827-4EFA-A057-4D05807E0F7C}</a:tableStyleId>
                  </a:tblPr>
                  <a:tblGrid>
                    <a:gridCol w="2411760"/>
                    <a:gridCol w="1368152"/>
                    <a:gridCol w="2592288"/>
                    <a:gridCol w="2771800"/>
                  </a:tblGrid>
                  <a:tr h="1080120">
                    <a:tc gridSpan="4"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467" t="-12429" r="-467" b="-112994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1156737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768" t="-104737" r="-280556" b="-526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79911" t="-104737" r="-395982" b="-526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47529" t="-104737" r="-108706" b="-526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231209" t="-104737" r="-1538" b="-5263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6" name="Espace réservé du contenu 5"/>
          <p:cNvSpPr>
            <a:spLocks noGrp="1"/>
          </p:cNvSpPr>
          <p:nvPr>
            <p:ph sz="half" idx="1"/>
          </p:nvPr>
        </p:nvSpPr>
        <p:spPr>
          <a:xfrm>
            <a:off x="0" y="2708920"/>
            <a:ext cx="9144000" cy="1828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6600" b="1" dirty="0" smtClean="0"/>
              <a:t>N°8</a:t>
            </a:r>
            <a:endParaRPr lang="fr-FR" sz="66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Tableau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011528326"/>
                  </p:ext>
                </p:extLst>
              </p:nvPr>
            </p:nvGraphicFramePr>
            <p:xfrm>
              <a:off x="0" y="94201"/>
              <a:ext cx="9144000" cy="2474151"/>
            </p:xfrm>
            <a:graphic>
              <a:graphicData uri="http://schemas.openxmlformats.org/drawingml/2006/table">
                <a:tbl>
                  <a:tblPr firstRow="1" bandRow="1">
                    <a:tableStyleId>{F5AB1C69-6EDB-4FF4-983F-18BD219EF322}</a:tableStyleId>
                  </a:tblPr>
                  <a:tblGrid>
                    <a:gridCol w="2411760"/>
                    <a:gridCol w="1368152"/>
                    <a:gridCol w="2592288"/>
                    <a:gridCol w="2771800"/>
                  </a:tblGrid>
                  <a:tr h="1102551">
                    <a:tc gridSpan="4"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fr-FR" sz="4800" b="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fr-FR" sz="4800" b="0" i="1" smtClean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fr-FR" sz="4800" b="0" i="0" smtClean="0">
                                          <a:latin typeface="Cambria Math"/>
                                        </a:rPr>
                                        <m:t>cos</m:t>
                                      </m:r>
                                      <m:r>
                                        <a:rPr lang="fr-FR" sz="4800" b="0" i="1" smtClean="0">
                                          <a:latin typeface="Cambria Math"/>
                                        </a:rPr>
                                        <m:t>𝑥</m:t>
                                      </m:r>
                                      <m:r>
                                        <a:rPr lang="fr-FR" sz="4800" b="0" i="0" smtClean="0">
                                          <a:latin typeface="Cambria Math"/>
                                        </a:rPr>
                                        <m:t>+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fr-FR" sz="4800" b="0" i="0" smtClean="0">
                                          <a:latin typeface="Cambria Math"/>
                                        </a:rPr>
                                        <m:t>sin</m:t>
                                      </m:r>
                                      <m:r>
                                        <a:rPr lang="fr-FR" sz="4800" b="0" i="1" smtClean="0">
                                          <a:latin typeface="Cambria Math"/>
                                        </a:rPr>
                                        <m:t>𝑥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fr-FR" sz="4800" b="0" i="0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fr-FR" sz="4800" b="0" i="0" smtClean="0">
                                  <a:latin typeface="Cambria Math"/>
                                </a:rPr>
                                <m:t>=</m:t>
                              </m:r>
                            </m:oMath>
                          </a14:m>
                          <a:r>
                            <a:rPr lang="fr-FR" sz="4800" b="0" i="0" dirty="0" smtClean="0"/>
                            <a:t>…</a:t>
                          </a:r>
                          <a:endParaRPr lang="fr-FR" sz="4800" b="0" i="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127716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800" dirty="0" smtClean="0"/>
                            <a:t>1)</a:t>
                          </a:r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fr-FR" sz="2800" i="1" smtClean="0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fr-FR" sz="2800" b="0" i="0" smtClean="0">
                                        <a:latin typeface="Cambria Math"/>
                                      </a:rPr>
                                      <m:t>cos</m:t>
                                    </m:r>
                                  </m:e>
                                  <m:sup>
                                    <m:r>
                                      <a:rPr lang="fr-FR" sz="2800" b="0" i="0" smtClean="0">
                                        <a:latin typeface="Cambria Math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fr-FR" sz="2800" b="0" i="1" smtClean="0"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fr-FR" sz="2800" b="0" i="0" smtClean="0">
                                    <a:latin typeface="Cambria Math"/>
                                  </a:rPr>
                                  <m:t>+</m:t>
                                </m:r>
                                <m:sSup>
                                  <m:sSupPr>
                                    <m:ctrlPr>
                                      <a:rPr lang="fr-FR" sz="2800" b="0" i="1" smtClean="0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fr-FR" sz="2800" b="0" i="0" smtClean="0">
                                        <a:latin typeface="Cambria Math"/>
                                      </a:rPr>
                                      <m:t>sin</m:t>
                                    </m:r>
                                  </m:e>
                                  <m:sup>
                                    <m:r>
                                      <a:rPr lang="fr-FR" sz="2800" b="0" i="0" smtClean="0">
                                        <a:latin typeface="Cambria Math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fr-FR" sz="2800" b="0" i="1" smtClean="0">
                                    <a:latin typeface="Cambria Math"/>
                                  </a:rPr>
                                  <m:t>𝑥</m:t>
                                </m:r>
                              </m:oMath>
                            </m:oMathPara>
                          </a14:m>
                          <a:endParaRPr lang="fr-FR" sz="2800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2800" dirty="0" smtClean="0"/>
                            <a:t>2) </a:t>
                          </a:r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2800" b="0" i="1" smtClean="0">
                                    <a:latin typeface="Cambria Math"/>
                                  </a:rPr>
                                  <m:t>1</m:t>
                                </m:r>
                              </m:oMath>
                            </m:oMathPara>
                          </a14:m>
                          <a:endParaRPr lang="fr-FR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2800" dirty="0" smtClean="0"/>
                            <a:t>3)</a:t>
                          </a:r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fr-FR" sz="2800" i="1" smtClean="0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fr-FR" sz="2800" b="0" i="0" smtClean="0">
                                        <a:latin typeface="Cambria Math"/>
                                      </a:rPr>
                                      <m:t>cos</m:t>
                                    </m:r>
                                  </m:e>
                                  <m:sup>
                                    <m:r>
                                      <a:rPr lang="fr-FR" sz="2800" b="0" i="0" smtClean="0">
                                        <a:latin typeface="Cambria Math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fr-FR" sz="2800" b="0" i="1" smtClean="0"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fr-FR" sz="2800" b="0" i="0" smtClean="0">
                                    <a:latin typeface="Cambria Math"/>
                                    <a:ea typeface="Cambria Math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fr-FR" sz="2800" b="0" i="1" smtClean="0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fr-FR" sz="2800" b="0" i="0" smtClean="0">
                                        <a:latin typeface="Cambria Math"/>
                                      </a:rPr>
                                      <m:t>sin</m:t>
                                    </m:r>
                                  </m:e>
                                  <m:sup>
                                    <m:r>
                                      <a:rPr lang="fr-FR" sz="2800" b="0" i="0" smtClean="0">
                                        <a:latin typeface="Cambria Math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fr-FR" sz="2800" b="0" i="1" smtClean="0">
                                    <a:latin typeface="Cambria Math"/>
                                  </a:rPr>
                                  <m:t>𝑥</m:t>
                                </m:r>
                              </m:oMath>
                            </m:oMathPara>
                          </a14:m>
                          <a:endParaRPr lang="fr-FR" sz="2800" i="0" dirty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2800" dirty="0" smtClean="0"/>
                            <a:t>4)</a:t>
                          </a:r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2800" b="0" i="1" smtClean="0">
                                    <a:latin typeface="Cambria Math"/>
                                  </a:rPr>
                                  <m:t>1+2</m:t>
                                </m:r>
                                <m:r>
                                  <m:rPr>
                                    <m:sty m:val="p"/>
                                  </m:rPr>
                                  <a:rPr lang="fr-FR" sz="2800" b="0" i="0" smtClean="0">
                                    <a:latin typeface="Cambria Math"/>
                                  </a:rPr>
                                  <m:t>cos</m:t>
                                </m:r>
                                <m:r>
                                  <a:rPr lang="fr-FR" sz="2800" b="0" i="1" smtClean="0"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fr-FR" sz="2800" b="0" i="1" smtClean="0">
                                    <a:latin typeface="Cambria Math"/>
                                    <a:ea typeface="Cambria Math"/>
                                  </a:rPr>
                                  <m:t>×</m:t>
                                </m:r>
                                <m:r>
                                  <m:rPr>
                                    <m:sty m:val="p"/>
                                  </m:rPr>
                                  <a:rPr lang="fr-FR" sz="2800" b="0" i="0" smtClean="0">
                                    <a:latin typeface="Cambria Math"/>
                                  </a:rPr>
                                  <m:t>sin</m:t>
                                </m:r>
                                <m:r>
                                  <a:rPr lang="fr-FR" sz="2800" b="0" i="1" smtClean="0">
                                    <a:latin typeface="Cambria Math"/>
                                  </a:rPr>
                                  <m:t>𝑥</m:t>
                                </m:r>
                              </m:oMath>
                            </m:oMathPara>
                          </a14:m>
                          <a:endParaRPr lang="fr-FR" sz="28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Tableau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011528326"/>
                  </p:ext>
                </p:extLst>
              </p:nvPr>
            </p:nvGraphicFramePr>
            <p:xfrm>
              <a:off x="0" y="94201"/>
              <a:ext cx="9144000" cy="2474151"/>
            </p:xfrm>
            <a:graphic>
              <a:graphicData uri="http://schemas.openxmlformats.org/drawingml/2006/table">
                <a:tbl>
                  <a:tblPr firstRow="1" bandRow="1">
                    <a:tableStyleId>{F5AB1C69-6EDB-4FF4-983F-18BD219EF322}</a:tableStyleId>
                  </a:tblPr>
                  <a:tblGrid>
                    <a:gridCol w="2411760"/>
                    <a:gridCol w="1368152"/>
                    <a:gridCol w="2592288"/>
                    <a:gridCol w="2771800"/>
                  </a:tblGrid>
                  <a:tr h="1102551">
                    <a:tc gridSpan="4"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t="-12155" b="-124862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137160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t="-90222" r="-278788" b="-44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176786" t="-90222" r="-392857" b="-44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145882" t="-90222" r="-107059" b="-44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229670" t="-90222" b="-444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411581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Espace réservé du contenu 4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3554346373"/>
                  </p:ext>
                </p:extLst>
              </p:nvPr>
            </p:nvGraphicFramePr>
            <p:xfrm>
              <a:off x="0" y="4293096"/>
              <a:ext cx="9144000" cy="2376264"/>
            </p:xfrm>
            <a:graphic>
              <a:graphicData uri="http://schemas.openxmlformats.org/drawingml/2006/table">
                <a:tbl>
                  <a:tblPr firstRow="1">
                    <a:tableStyleId>{08FB837D-C827-4EFA-A057-4D05807E0F7C}</a:tableStyleId>
                  </a:tblPr>
                  <a:tblGrid>
                    <a:gridCol w="1979712"/>
                    <a:gridCol w="2088232"/>
                    <a:gridCol w="2232248"/>
                    <a:gridCol w="2843808"/>
                  </a:tblGrid>
                  <a:tr h="1008112">
                    <a:tc gridSpan="4"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fr-FR" sz="4800" b="0" i="0" baseline="0" smtClean="0">
                                  <a:latin typeface="Cambria Math"/>
                                </a:rPr>
                                <m:t>sin</m:t>
                              </m:r>
                              <m:r>
                                <a:rPr lang="fr-FR" sz="4800" b="0" i="0" baseline="0" smtClean="0">
                                  <a:latin typeface="Cambria Math"/>
                                </a:rPr>
                                <m:t>3</m:t>
                              </m:r>
                            </m:oMath>
                          </a14:m>
                          <a:r>
                            <a:rPr lang="fr-FR" sz="4800" b="0" i="0" dirty="0" smtClean="0"/>
                            <a:t> est …</a:t>
                          </a:r>
                          <a:endParaRPr lang="fr-FR" sz="4800" b="0" i="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136815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3200" dirty="0" smtClean="0"/>
                            <a:t>1)  positif</a:t>
                          </a:r>
                          <a:endParaRPr lang="fr-FR" sz="3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2)  négatif</a:t>
                          </a:r>
                          <a:endParaRPr lang="fr-FR" sz="3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3)  inférieur</a:t>
                          </a:r>
                          <a:r>
                            <a:rPr lang="fr-FR" sz="3200" baseline="0" dirty="0" smtClean="0"/>
                            <a:t> à 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3600" i="1" baseline="0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3600" b="0" i="1" baseline="0" smtClean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sz="3600" b="0" i="1" baseline="0" smtClean="0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oMath>
                          </a14:m>
                          <a:endParaRPr lang="fr-FR" sz="3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4)  De signe opposé à 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fr-FR" sz="3200" b="0" i="0" smtClean="0">
                                  <a:latin typeface="Cambria Math"/>
                                </a:rPr>
                                <m:t>cos</m:t>
                              </m:r>
                              <m:r>
                                <a:rPr lang="fr-FR" sz="3200" b="0" i="1" smtClean="0">
                                  <a:latin typeface="Cambria Math"/>
                                </a:rPr>
                                <m:t>3</m:t>
                              </m:r>
                            </m:oMath>
                          </a14:m>
                          <a:r>
                            <a:rPr lang="fr-FR" sz="3200" dirty="0" smtClean="0"/>
                            <a:t> </a:t>
                          </a:r>
                          <a:endParaRPr lang="fr-FR" sz="32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Espace réservé du contenu 4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3554346373"/>
                  </p:ext>
                </p:extLst>
              </p:nvPr>
            </p:nvGraphicFramePr>
            <p:xfrm>
              <a:off x="0" y="4293096"/>
              <a:ext cx="9144000" cy="2376264"/>
            </p:xfrm>
            <a:graphic>
              <a:graphicData uri="http://schemas.openxmlformats.org/drawingml/2006/table">
                <a:tbl>
                  <a:tblPr firstRow="1">
                    <a:tableStyleId>{08FB837D-C827-4EFA-A057-4D05807E0F7C}</a:tableStyleId>
                  </a:tblPr>
                  <a:tblGrid>
                    <a:gridCol w="1979712"/>
                    <a:gridCol w="2088232"/>
                    <a:gridCol w="2232248"/>
                    <a:gridCol w="2843808"/>
                  </a:tblGrid>
                  <a:tr h="1008112">
                    <a:tc gridSpan="4"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467" t="-13333" r="-467" b="-143030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136815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3200" dirty="0" smtClean="0"/>
                            <a:t>1)  positif</a:t>
                          </a:r>
                          <a:endParaRPr lang="fr-FR" sz="3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2)  négatif</a:t>
                          </a:r>
                          <a:endParaRPr lang="fr-FR" sz="3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84153" t="-83111" r="-129508" b="-48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222698" t="-83111" r="-1499" b="-4889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6" name="Espace réservé du contenu 5"/>
          <p:cNvSpPr>
            <a:spLocks noGrp="1"/>
          </p:cNvSpPr>
          <p:nvPr>
            <p:ph sz="half" idx="1"/>
          </p:nvPr>
        </p:nvSpPr>
        <p:spPr>
          <a:xfrm>
            <a:off x="0" y="2708920"/>
            <a:ext cx="9144000" cy="1828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6600" b="1" dirty="0" smtClean="0"/>
              <a:t>N°9</a:t>
            </a:r>
            <a:endParaRPr lang="fr-FR" sz="66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Tableau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91703477"/>
                  </p:ext>
                </p:extLst>
              </p:nvPr>
            </p:nvGraphicFramePr>
            <p:xfrm>
              <a:off x="0" y="25121"/>
              <a:ext cx="9144000" cy="2467775"/>
            </p:xfrm>
            <a:graphic>
              <a:graphicData uri="http://schemas.openxmlformats.org/drawingml/2006/table">
                <a:tbl>
                  <a:tblPr firstRow="1" bandRow="1">
                    <a:tableStyleId>{F5AB1C69-6EDB-4FF4-983F-18BD219EF322}</a:tableStyleId>
                  </a:tblPr>
                  <a:tblGrid>
                    <a:gridCol w="1979712"/>
                    <a:gridCol w="2160240"/>
                    <a:gridCol w="2232248"/>
                    <a:gridCol w="2771800"/>
                  </a:tblGrid>
                  <a:tr h="955607"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fr-FR" sz="4800" b="0" i="0" baseline="0" dirty="0" smtClean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fr-FR" sz="4800" b="0" i="0" baseline="0" smtClean="0">
                                  <a:latin typeface="Cambria Math"/>
                                </a:rPr>
                                <m:t>cos</m:t>
                              </m:r>
                              <m:r>
                                <a:rPr lang="fr-FR" sz="4800" b="0" i="0" baseline="0" smtClean="0">
                                  <a:latin typeface="Cambria Math"/>
                                </a:rPr>
                                <m:t>3</m:t>
                              </m:r>
                            </m:oMath>
                          </a14:m>
                          <a:r>
                            <a:rPr lang="fr-FR" sz="4800" b="0" i="0" dirty="0" smtClean="0"/>
                            <a:t> est …</a:t>
                          </a:r>
                          <a:endParaRPr lang="fr-FR" sz="4800" b="0" i="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151216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3200" dirty="0" smtClean="0"/>
                            <a:t>1)  positif</a:t>
                          </a:r>
                          <a:endParaRPr lang="fr-FR" sz="3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2)  négatif</a:t>
                          </a:r>
                          <a:endParaRPr lang="fr-FR" sz="3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3)  inférieur</a:t>
                          </a:r>
                          <a:r>
                            <a:rPr lang="fr-FR" sz="3200" baseline="0" dirty="0" smtClean="0"/>
                            <a:t> à </a:t>
                          </a:r>
                          <a14:m>
                            <m:oMath xmlns:m="http://schemas.openxmlformats.org/officeDocument/2006/math">
                              <m:r>
                                <a:rPr lang="fr-FR" sz="3600" b="0" i="0" baseline="0" smtClean="0">
                                  <a:latin typeface="Cambria Math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fr-FR" sz="3600" i="1" baseline="0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3600" b="0" i="1" baseline="0" smtClean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sz="3600" b="0" i="1" baseline="0" smtClean="0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oMath>
                          </a14:m>
                          <a:endParaRPr lang="fr-FR" sz="3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4)</a:t>
                          </a:r>
                          <a:r>
                            <a:rPr lang="fr-FR" sz="3200" baseline="0" dirty="0" smtClean="0"/>
                            <a:t> </a:t>
                          </a:r>
                          <a:r>
                            <a:rPr lang="fr-FR" sz="3200" dirty="0" smtClean="0"/>
                            <a:t> De signe opposé à 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fr-FR" sz="3200" b="0" i="0" smtClean="0">
                                  <a:latin typeface="Cambria Math"/>
                                </a:rPr>
                                <m:t>sin</m:t>
                              </m:r>
                              <m:r>
                                <a:rPr lang="fr-FR" sz="3200" b="0" i="1" smtClean="0">
                                  <a:latin typeface="Cambria Math"/>
                                </a:rPr>
                                <m:t>3</m:t>
                              </m:r>
                            </m:oMath>
                          </a14:m>
                          <a:r>
                            <a:rPr lang="fr-FR" sz="3200" dirty="0" smtClean="0"/>
                            <a:t> </a:t>
                          </a:r>
                          <a:endParaRPr lang="fr-FR" sz="32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Tableau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91703477"/>
                  </p:ext>
                </p:extLst>
              </p:nvPr>
            </p:nvGraphicFramePr>
            <p:xfrm>
              <a:off x="0" y="25121"/>
              <a:ext cx="9144000" cy="2467775"/>
            </p:xfrm>
            <a:graphic>
              <a:graphicData uri="http://schemas.openxmlformats.org/drawingml/2006/table">
                <a:tbl>
                  <a:tblPr firstRow="1" bandRow="1">
                    <a:tableStyleId>{F5AB1C69-6EDB-4FF4-983F-18BD219EF322}</a:tableStyleId>
                  </a:tblPr>
                  <a:tblGrid>
                    <a:gridCol w="1979712"/>
                    <a:gridCol w="2160240"/>
                    <a:gridCol w="2232248"/>
                    <a:gridCol w="2771800"/>
                  </a:tblGrid>
                  <a:tr h="955607">
                    <a:tc gridSpan="4"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t="-14013" b="-157962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151216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3200" dirty="0" smtClean="0"/>
                            <a:t>1)  </a:t>
                          </a:r>
                          <a:r>
                            <a:rPr lang="fr-FR" sz="3200" dirty="0" smtClean="0"/>
                            <a:t>positif</a:t>
                          </a:r>
                          <a:endParaRPr lang="fr-FR" sz="3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2)  </a:t>
                          </a:r>
                          <a:r>
                            <a:rPr lang="fr-FR" sz="3200" dirty="0" smtClean="0"/>
                            <a:t>négatif</a:t>
                          </a:r>
                          <a:endParaRPr lang="fr-FR" sz="3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185519" t="-72177" r="-12431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229670" t="-72177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676893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Espace réservé du contenu 4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1675658904"/>
                  </p:ext>
                </p:extLst>
              </p:nvPr>
            </p:nvGraphicFramePr>
            <p:xfrm>
              <a:off x="0" y="4869160"/>
              <a:ext cx="9144000" cy="1844824"/>
            </p:xfrm>
            <a:graphic>
              <a:graphicData uri="http://schemas.openxmlformats.org/drawingml/2006/table">
                <a:tbl>
                  <a:tblPr firstRow="1">
                    <a:tableStyleId>{08FB837D-C827-4EFA-A057-4D05807E0F7C}</a:tableStyleId>
                  </a:tblPr>
                  <a:tblGrid>
                    <a:gridCol w="2123728"/>
                    <a:gridCol w="2448272"/>
                    <a:gridCol w="2376264"/>
                    <a:gridCol w="2195736"/>
                  </a:tblGrid>
                  <a:tr h="907796">
                    <a:tc gridSpan="4"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4000" b="0" dirty="0" smtClean="0"/>
                            <a:t>D’après les codages … 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937028">
                    <a:tc>
                      <a:txBody>
                        <a:bodyPr/>
                        <a:lstStyle/>
                        <a:p>
                          <a:pPr algn="ctr"/>
                          <a:endParaRPr lang="fr-FR" sz="400" dirty="0" smtClean="0"/>
                        </a:p>
                        <a:p>
                          <a:pPr algn="ctr"/>
                          <a:r>
                            <a:rPr lang="fr-FR" sz="3200" dirty="0" smtClean="0"/>
                            <a:t>1) 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fr-FR" sz="3200" b="0" i="0" smtClean="0">
                                  <a:latin typeface="Cambria Math"/>
                                </a:rPr>
                                <m:t>BH</m:t>
                              </m:r>
                              <m:r>
                                <a:rPr lang="fr-FR" sz="3200" b="0" i="1" smtClean="0">
                                  <a:latin typeface="Cambria Math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fr-FR" sz="32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3200" b="0" i="1" smtClean="0">
                                      <a:latin typeface="Cambria Math"/>
                                    </a:rPr>
                                    <m:t>7</m:t>
                                  </m:r>
                                </m:num>
                                <m:den>
                                  <m:r>
                                    <a:rPr lang="fr-FR" sz="3200" b="0" i="1" smtClean="0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den>
                              </m:f>
                            </m:oMath>
                          </a14:m>
                          <a:endParaRPr lang="fr-FR" sz="3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2)</a:t>
                          </a:r>
                          <a:r>
                            <a:rPr lang="fr-FR" sz="3200" baseline="0" dirty="0" smtClean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fr-FR" sz="3200" b="0" i="0" smtClean="0">
                                  <a:latin typeface="Cambria Math"/>
                                </a:rPr>
                                <m:t>BH</m:t>
                              </m:r>
                              <m:r>
                                <a:rPr lang="fr-FR" sz="3200" b="0" i="1" smtClean="0">
                                  <a:latin typeface="Cambria Math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fr-FR" sz="32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3200" b="0" i="1" smtClean="0">
                                      <a:latin typeface="Cambria Math"/>
                                    </a:rPr>
                                    <m:t>7</m:t>
                                  </m:r>
                                  <m:rad>
                                    <m:radPr>
                                      <m:degHide m:val="on"/>
                                      <m:ctrlPr>
                                        <a:rPr lang="fr-FR" sz="3200" b="0" i="1" smtClean="0">
                                          <a:latin typeface="Cambria Math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fr-FR" sz="3200" b="0" i="1" smtClean="0">
                                          <a:latin typeface="Cambria Math"/>
                                        </a:rPr>
                                        <m:t>3</m:t>
                                      </m:r>
                                    </m:e>
                                  </m:rad>
                                </m:num>
                                <m:den>
                                  <m:r>
                                    <a:rPr lang="fr-FR" sz="3200" b="0" i="1" smtClean="0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den>
                              </m:f>
                            </m:oMath>
                          </a14:m>
                          <a:endParaRPr lang="fr-FR" sz="3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8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3) 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fr-FR" sz="3200" b="0" i="0" smtClean="0">
                                  <a:latin typeface="Cambria Math"/>
                                </a:rPr>
                                <m:t>AH</m:t>
                              </m:r>
                              <m:r>
                                <a:rPr lang="fr-FR" sz="3200" b="0" i="1" smtClean="0">
                                  <a:latin typeface="Cambria Math"/>
                                </a:rPr>
                                <m:t>=3,5</m:t>
                              </m:r>
                            </m:oMath>
                          </a14:m>
                          <a:endParaRPr lang="fr-FR" sz="3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4) 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3200" b="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fr-FR" sz="3200" b="0" i="0" smtClean="0">
                                      <a:latin typeface="Cambria Math"/>
                                    </a:rPr>
                                    <m:t>CH</m:t>
                                  </m:r>
                                </m:num>
                                <m:den>
                                  <m:r>
                                    <m:rPr>
                                      <m:sty m:val="p"/>
                                    </m:rPr>
                                    <a:rPr lang="fr-FR" sz="3200" b="0" i="0" smtClean="0">
                                      <a:latin typeface="Cambria Math"/>
                                    </a:rPr>
                                    <m:t>AH</m:t>
                                  </m:r>
                                </m:den>
                              </m:f>
                              <m:r>
                                <a:rPr lang="fr-FR" sz="3200" b="0" i="0" smtClean="0">
                                  <a:latin typeface="Cambria Math"/>
                                </a:rPr>
                                <m:t>=</m:t>
                              </m:r>
                              <m:r>
                                <a:rPr lang="fr-FR" sz="3200" b="0" i="1" smtClean="0">
                                  <a:latin typeface="Cambria Math"/>
                                </a:rPr>
                                <m:t>1</m:t>
                              </m:r>
                            </m:oMath>
                          </a14:m>
                          <a:endParaRPr lang="fr-FR" sz="32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Espace réservé du contenu 4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1675658904"/>
                  </p:ext>
                </p:extLst>
              </p:nvPr>
            </p:nvGraphicFramePr>
            <p:xfrm>
              <a:off x="0" y="4869160"/>
              <a:ext cx="9144000" cy="1844824"/>
            </p:xfrm>
            <a:graphic>
              <a:graphicData uri="http://schemas.openxmlformats.org/drawingml/2006/table">
                <a:tbl>
                  <a:tblPr firstRow="1">
                    <a:tableStyleId>{08FB837D-C827-4EFA-A057-4D05807E0F7C}</a:tableStyleId>
                  </a:tblPr>
                  <a:tblGrid>
                    <a:gridCol w="2123728"/>
                    <a:gridCol w="2448272"/>
                    <a:gridCol w="2376264"/>
                    <a:gridCol w="2195736"/>
                  </a:tblGrid>
                  <a:tr h="907796">
                    <a:tc gridSpan="4"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4000" b="0" dirty="0" smtClean="0"/>
                            <a:t>D’après les codages … 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937028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2011" t="-109150" r="-333046" b="-71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88308" t="-109150" r="-188308" b="-71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94103" t="-109150" r="-94103" b="-71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318611" t="-109150" r="-1944" b="-7190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6" name="Espace réservé du contenu 5"/>
          <p:cNvSpPr>
            <a:spLocks noGrp="1"/>
          </p:cNvSpPr>
          <p:nvPr>
            <p:ph sz="half" idx="1"/>
          </p:nvPr>
        </p:nvSpPr>
        <p:spPr>
          <a:xfrm>
            <a:off x="0" y="2492896"/>
            <a:ext cx="9144000" cy="1828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6600" b="1" dirty="0" smtClean="0"/>
              <a:t>N°10</a:t>
            </a:r>
            <a:endParaRPr lang="fr-FR" sz="66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Tableau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5535445"/>
                  </p:ext>
                </p:extLst>
              </p:nvPr>
            </p:nvGraphicFramePr>
            <p:xfrm>
              <a:off x="0" y="25121"/>
              <a:ext cx="9144000" cy="1747695"/>
            </p:xfrm>
            <a:graphic>
              <a:graphicData uri="http://schemas.openxmlformats.org/drawingml/2006/table">
                <a:tbl>
                  <a:tblPr firstRow="1" bandRow="1">
                    <a:tableStyleId>{F5AB1C69-6EDB-4FF4-983F-18BD219EF322}</a:tableStyleId>
                  </a:tblPr>
                  <a:tblGrid>
                    <a:gridCol w="2411760"/>
                    <a:gridCol w="2304256"/>
                    <a:gridCol w="2304256"/>
                    <a:gridCol w="2123728"/>
                  </a:tblGrid>
                  <a:tr h="792088"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fr-FR" sz="4000" b="0" dirty="0" smtClean="0"/>
                            <a:t>D’après les codages … </a:t>
                          </a:r>
                          <a:endParaRPr lang="fr-FR" sz="4000" b="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95560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3200" dirty="0" smtClean="0"/>
                            <a:t>1) 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fr-FR" sz="3200" b="0" i="0" smtClean="0">
                                  <a:latin typeface="Cambria Math"/>
                                </a:rPr>
                                <m:t>BH</m:t>
                              </m:r>
                              <m:r>
                                <a:rPr lang="fr-FR" sz="3200" b="0" i="1" smtClean="0">
                                  <a:latin typeface="Cambria Math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fr-FR" sz="32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3200" b="0" i="1" smtClean="0">
                                      <a:latin typeface="Cambria Math"/>
                                    </a:rPr>
                                    <m:t>7</m:t>
                                  </m:r>
                                  <m:rad>
                                    <m:radPr>
                                      <m:degHide m:val="on"/>
                                      <m:ctrlPr>
                                        <a:rPr lang="fr-FR" sz="3200" b="0" i="1" smtClean="0">
                                          <a:latin typeface="Cambria Math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fr-FR" sz="3200" b="0" i="1" smtClean="0">
                                          <a:latin typeface="Cambria Math"/>
                                        </a:rPr>
                                        <m:t>3</m:t>
                                      </m:r>
                                    </m:e>
                                  </m:rad>
                                </m:num>
                                <m:den>
                                  <m:r>
                                    <a:rPr lang="fr-FR" sz="3200" b="0" i="1" smtClean="0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den>
                              </m:f>
                            </m:oMath>
                          </a14:m>
                          <a:endParaRPr lang="fr-FR" sz="3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2) 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fr-FR" sz="3200" b="0" i="0" smtClean="0">
                                  <a:latin typeface="Cambria Math"/>
                                </a:rPr>
                                <m:t>AH</m:t>
                              </m:r>
                              <m:r>
                                <a:rPr lang="fr-FR" sz="3200" b="0" i="1" smtClean="0">
                                  <a:latin typeface="Cambria Math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fr-FR" sz="32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3200" b="0" i="1" smtClean="0">
                                      <a:latin typeface="Cambria Math"/>
                                    </a:rPr>
                                    <m:t>7</m:t>
                                  </m:r>
                                  <m:rad>
                                    <m:radPr>
                                      <m:degHide m:val="on"/>
                                      <m:ctrlPr>
                                        <a:rPr lang="fr-FR" sz="3200" b="0" i="1" smtClean="0">
                                          <a:latin typeface="Cambria Math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fr-FR" sz="3200" b="0" i="1" smtClean="0">
                                          <a:latin typeface="Cambria Math"/>
                                        </a:rPr>
                                        <m:t>3</m:t>
                                      </m:r>
                                    </m:e>
                                  </m:rad>
                                </m:num>
                                <m:den>
                                  <m:r>
                                    <a:rPr lang="fr-FR" sz="3200" b="0" i="1" smtClean="0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den>
                              </m:f>
                            </m:oMath>
                          </a14:m>
                          <a:endParaRPr lang="fr-FR" sz="3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8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3) 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fr-FR" sz="3200" b="0" i="0" smtClean="0">
                                  <a:latin typeface="Cambria Math"/>
                                </a:rPr>
                                <m:t>CH</m:t>
                              </m:r>
                              <m:r>
                                <a:rPr lang="fr-FR" sz="3200" b="0" i="1" smtClean="0">
                                  <a:latin typeface="Cambria Math"/>
                                </a:rPr>
                                <m:t>=3,5</m:t>
                              </m:r>
                            </m:oMath>
                          </a14:m>
                          <a:endParaRPr lang="fr-FR" sz="3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4) 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3200" b="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fr-FR" sz="3200" b="0" i="0" smtClean="0">
                                      <a:latin typeface="Cambria Math"/>
                                    </a:rPr>
                                    <m:t>AH</m:t>
                                  </m:r>
                                </m:num>
                                <m:den>
                                  <m:r>
                                    <m:rPr>
                                      <m:sty m:val="p"/>
                                    </m:rPr>
                                    <a:rPr lang="fr-FR" sz="3200" b="0" i="0" smtClean="0">
                                      <a:latin typeface="Cambria Math"/>
                                    </a:rPr>
                                    <m:t>CH</m:t>
                                  </m:r>
                                </m:den>
                              </m:f>
                              <m:r>
                                <a:rPr lang="fr-FR" sz="3200" b="0" i="0" smtClean="0">
                                  <a:latin typeface="Cambria Math"/>
                                </a:rPr>
                                <m:t>=</m:t>
                              </m:r>
                              <m:r>
                                <a:rPr lang="fr-FR" sz="3200" b="0" i="1" smtClean="0">
                                  <a:latin typeface="Cambria Math"/>
                                </a:rPr>
                                <m:t>1</m:t>
                              </m:r>
                            </m:oMath>
                          </a14:m>
                          <a:endParaRPr lang="fr-FR" sz="32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Tableau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5535445"/>
                  </p:ext>
                </p:extLst>
              </p:nvPr>
            </p:nvGraphicFramePr>
            <p:xfrm>
              <a:off x="0" y="25121"/>
              <a:ext cx="9144000" cy="1747695"/>
            </p:xfrm>
            <a:graphic>
              <a:graphicData uri="http://schemas.openxmlformats.org/drawingml/2006/table">
                <a:tbl>
                  <a:tblPr firstRow="1" bandRow="1">
                    <a:tableStyleId>{F5AB1C69-6EDB-4FF4-983F-18BD219EF322}</a:tableStyleId>
                  </a:tblPr>
                  <a:tblGrid>
                    <a:gridCol w="2411760"/>
                    <a:gridCol w="2304256"/>
                    <a:gridCol w="2304256"/>
                    <a:gridCol w="2123728"/>
                  </a:tblGrid>
                  <a:tr h="792088"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fr-FR" sz="4000" b="0" dirty="0" smtClean="0"/>
                            <a:t>D’après les codages … </a:t>
                          </a:r>
                          <a:endParaRPr lang="fr-FR" sz="4000" b="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955607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t="-94268" r="-278788" b="-191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104762" t="-94268" r="-192063" b="-191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204762" t="-94268" r="-92063" b="-191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331034" t="-94268" b="-1911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pic>
        <p:nvPicPr>
          <p:cNvPr id="2051" name="Picture 3" descr="geogebra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544" y="1772816"/>
            <a:ext cx="6983269" cy="3100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93030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1844824"/>
            <a:ext cx="9144000" cy="1872208"/>
          </a:xfrm>
        </p:spPr>
        <p:txBody>
          <a:bodyPr>
            <a:noAutofit/>
          </a:bodyPr>
          <a:lstStyle/>
          <a:p>
            <a:r>
              <a:rPr lang="fr-FR" sz="6600" b="1" cap="small" dirty="0" smtClean="0">
                <a:solidFill>
                  <a:srgbClr val="FF6600"/>
                </a:solidFill>
                <a:latin typeface="Georgia" pitchFamily="18" charset="0"/>
                <a:cs typeface="Arial" pitchFamily="34" charset="0"/>
              </a:rPr>
              <a:t>Correction</a:t>
            </a:r>
          </a:p>
        </p:txBody>
      </p:sp>
    </p:spTree>
    <p:extLst>
      <p:ext uri="{BB962C8B-B14F-4D97-AF65-F5344CB8AC3E}">
        <p14:creationId xmlns:p14="http://schemas.microsoft.com/office/powerpoint/2010/main" val="2137029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Espace réservé du contenu 4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1023242479"/>
                  </p:ext>
                </p:extLst>
              </p:nvPr>
            </p:nvGraphicFramePr>
            <p:xfrm>
              <a:off x="0" y="4869160"/>
              <a:ext cx="9144000" cy="1844824"/>
            </p:xfrm>
            <a:graphic>
              <a:graphicData uri="http://schemas.openxmlformats.org/drawingml/2006/table">
                <a:tbl>
                  <a:tblPr firstRow="1">
                    <a:tableStyleId>{08FB837D-C827-4EFA-A057-4D05807E0F7C}</a:tableStyleId>
                  </a:tblPr>
                  <a:tblGrid>
                    <a:gridCol w="2411760"/>
                    <a:gridCol w="2448272"/>
                    <a:gridCol w="2088232"/>
                    <a:gridCol w="2195736"/>
                  </a:tblGrid>
                  <a:tr h="907796">
                    <a:tc gridSpan="4"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4000" b="0" dirty="0" smtClean="0"/>
                            <a:t>Les coordonnées de E sont … 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937028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2800" dirty="0" smtClean="0"/>
                            <a:t>1)  </a:t>
                          </a:r>
                          <a14:m>
                            <m:oMath xmlns:m="http://schemas.openxmlformats.org/officeDocument/2006/math">
                              <m:d>
                                <m:dPr>
                                  <m:ctrlPr>
                                    <a:rPr lang="fr-FR" sz="280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fr-FR" sz="2800" b="0" i="1" smtClean="0">
                                      <a:latin typeface="Cambria Math"/>
                                    </a:rPr>
                                    <m:t>−</m:t>
                                  </m:r>
                                  <m:f>
                                    <m:fPr>
                                      <m:ctrlPr>
                                        <a:rPr lang="fr-FR" sz="2800" i="1" smtClean="0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ad>
                                        <m:radPr>
                                          <m:degHide m:val="on"/>
                                          <m:ctrlPr>
                                            <a:rPr lang="fr-FR" sz="2800" i="1" smtClean="0">
                                              <a:latin typeface="Cambria Math"/>
                                            </a:rPr>
                                          </m:ctrlPr>
                                        </m:radPr>
                                        <m:deg/>
                                        <m:e>
                                          <m:r>
                                            <a:rPr lang="fr-FR" sz="2800" b="0" i="1" smtClean="0">
                                              <a:latin typeface="Cambria Math"/>
                                            </a:rPr>
                                            <m:t>3</m:t>
                                          </m:r>
                                        </m:e>
                                      </m:rad>
                                    </m:num>
                                    <m:den>
                                      <m:r>
                                        <a:rPr lang="fr-FR" sz="2800" b="0" i="1" smtClean="0">
                                          <a:latin typeface="Cambria Math"/>
                                        </a:rPr>
                                        <m:t>2</m:t>
                                      </m:r>
                                    </m:den>
                                  </m:f>
                                  <m:r>
                                    <a:rPr lang="fr-FR" sz="2800" b="0" i="1" smtClean="0">
                                      <a:latin typeface="Cambria Math"/>
                                    </a:rPr>
                                    <m:t>;−</m:t>
                                  </m:r>
                                  <m:f>
                                    <m:fPr>
                                      <m:ctrlPr>
                                        <a:rPr lang="fr-FR" sz="2800" b="0" i="1" smtClean="0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fr-FR" sz="2800" b="0" i="1" smtClean="0">
                                          <a:latin typeface="Cambria Math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fr-FR" sz="2800" b="0" i="1" smtClean="0">
                                          <a:latin typeface="Cambria Math"/>
                                        </a:rPr>
                                        <m:t>2</m:t>
                                      </m:r>
                                    </m:den>
                                  </m:f>
                                </m:e>
                              </m:d>
                            </m:oMath>
                          </a14:m>
                          <a:endParaRPr lang="fr-FR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2800" dirty="0" smtClean="0"/>
                            <a:t>2)</a:t>
                          </a:r>
                          <a:r>
                            <a:rPr lang="fr-FR" sz="2800" baseline="0" dirty="0" smtClean="0"/>
                            <a:t> </a:t>
                          </a:r>
                          <a:r>
                            <a:rPr lang="fr-FR" sz="2800" dirty="0" smtClean="0"/>
                            <a:t> </a:t>
                          </a:r>
                          <a14:m>
                            <m:oMath xmlns:m="http://schemas.openxmlformats.org/officeDocument/2006/math">
                              <m:d>
                                <m:dPr>
                                  <m:ctrlPr>
                                    <a:rPr lang="fr-FR" sz="280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fr-FR" sz="2800" b="0" i="1" smtClean="0">
                                      <a:latin typeface="Cambria Math"/>
                                    </a:rPr>
                                    <m:t>−</m:t>
                                  </m:r>
                                  <m:f>
                                    <m:fPr>
                                      <m:ctrlPr>
                                        <a:rPr lang="fr-FR" sz="2800" i="1" smtClean="0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fr-FR" sz="2800" b="0" i="1" smtClean="0">
                                          <a:latin typeface="Cambria Math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fr-FR" sz="2800" b="0" i="1" smtClean="0">
                                          <a:latin typeface="Cambria Math"/>
                                        </a:rPr>
                                        <m:t>2</m:t>
                                      </m:r>
                                    </m:den>
                                  </m:f>
                                  <m:r>
                                    <a:rPr lang="fr-FR" sz="2800" b="0" i="1" smtClean="0">
                                      <a:latin typeface="Cambria Math"/>
                                    </a:rPr>
                                    <m:t>;−</m:t>
                                  </m:r>
                                  <m:f>
                                    <m:fPr>
                                      <m:ctrlPr>
                                        <a:rPr lang="fr-FR" sz="2800" i="1" smtClean="0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ad>
                                        <m:radPr>
                                          <m:degHide m:val="on"/>
                                          <m:ctrlPr>
                                            <a:rPr lang="fr-FR" sz="2800" i="1" smtClean="0">
                                              <a:latin typeface="Cambria Math"/>
                                            </a:rPr>
                                          </m:ctrlPr>
                                        </m:radPr>
                                        <m:deg/>
                                        <m:e>
                                          <m:r>
                                            <a:rPr lang="fr-FR" sz="2800" b="0" i="1" smtClean="0">
                                              <a:latin typeface="Cambria Math"/>
                                            </a:rPr>
                                            <m:t>3</m:t>
                                          </m:r>
                                        </m:e>
                                      </m:rad>
                                    </m:num>
                                    <m:den>
                                      <m:r>
                                        <a:rPr lang="fr-FR" sz="2800" b="0" i="1" smtClean="0">
                                          <a:latin typeface="Cambria Math"/>
                                        </a:rPr>
                                        <m:t>2</m:t>
                                      </m:r>
                                    </m:den>
                                  </m:f>
                                </m:e>
                              </m:d>
                            </m:oMath>
                          </a14:m>
                          <a:endParaRPr lang="fr-FR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2800" dirty="0" smtClean="0"/>
                            <a:t>3)</a:t>
                          </a:r>
                          <a:r>
                            <a:rPr lang="fr-FR" sz="2800" baseline="0" dirty="0" smtClean="0"/>
                            <a:t> </a:t>
                          </a:r>
                          <a:r>
                            <a:rPr lang="fr-FR" sz="2800" dirty="0" smtClean="0"/>
                            <a:t> </a:t>
                          </a:r>
                          <a14:m>
                            <m:oMath xmlns:m="http://schemas.openxmlformats.org/officeDocument/2006/math">
                              <m:d>
                                <m:dPr>
                                  <m:ctrlPr>
                                    <a:rPr lang="fr-FR" sz="280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fr-FR" sz="2800" i="1" smtClean="0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fr-FR" sz="2800" b="0" i="1" smtClean="0">
                                          <a:latin typeface="Cambria Math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fr-FR" sz="2800" b="0" i="1" smtClean="0">
                                          <a:latin typeface="Cambria Math"/>
                                        </a:rPr>
                                        <m:t>2</m:t>
                                      </m:r>
                                    </m:den>
                                  </m:f>
                                  <m:r>
                                    <a:rPr lang="fr-FR" sz="2800" b="0" i="1" smtClean="0">
                                      <a:latin typeface="Cambria Math"/>
                                    </a:rPr>
                                    <m:t>;−</m:t>
                                  </m:r>
                                  <m:f>
                                    <m:fPr>
                                      <m:ctrlPr>
                                        <a:rPr lang="fr-FR" sz="2800" i="1" smtClean="0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ad>
                                        <m:radPr>
                                          <m:degHide m:val="on"/>
                                          <m:ctrlPr>
                                            <a:rPr lang="fr-FR" sz="2800" i="1" smtClean="0">
                                              <a:latin typeface="Cambria Math"/>
                                            </a:rPr>
                                          </m:ctrlPr>
                                        </m:radPr>
                                        <m:deg/>
                                        <m:e>
                                          <m:r>
                                            <a:rPr lang="fr-FR" sz="2800" b="0" i="1" smtClean="0">
                                              <a:latin typeface="Cambria Math"/>
                                            </a:rPr>
                                            <m:t>3</m:t>
                                          </m:r>
                                        </m:e>
                                      </m:rad>
                                    </m:num>
                                    <m:den>
                                      <m:r>
                                        <a:rPr lang="fr-FR" sz="2800" b="0" i="1" smtClean="0">
                                          <a:latin typeface="Cambria Math"/>
                                        </a:rPr>
                                        <m:t>2</m:t>
                                      </m:r>
                                    </m:den>
                                  </m:f>
                                </m:e>
                              </m:d>
                            </m:oMath>
                          </a14:m>
                          <a:endParaRPr lang="fr-FR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2800" dirty="0" smtClean="0"/>
                            <a:t>4) </a:t>
                          </a:r>
                          <a:r>
                            <a:rPr lang="fr-FR" sz="2800" baseline="0" dirty="0" smtClean="0"/>
                            <a:t> </a:t>
                          </a:r>
                          <a14:m>
                            <m:oMath xmlns:m="http://schemas.openxmlformats.org/officeDocument/2006/math">
                              <m:d>
                                <m:dPr>
                                  <m:ctrlPr>
                                    <a:rPr lang="fr-FR" sz="280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fr-FR" sz="2800" b="0" i="1" smtClean="0">
                                      <a:latin typeface="Cambria Math"/>
                                    </a:rPr>
                                    <m:t>−</m:t>
                                  </m:r>
                                  <m:f>
                                    <m:fPr>
                                      <m:ctrlPr>
                                        <a:rPr lang="fr-FR" sz="2800" i="1" smtClean="0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fr-FR" sz="2800" b="0" i="1" smtClean="0">
                                          <a:latin typeface="Cambria Math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fr-FR" sz="2800" b="0" i="1" smtClean="0">
                                          <a:latin typeface="Cambria Math"/>
                                        </a:rPr>
                                        <m:t>2</m:t>
                                      </m:r>
                                    </m:den>
                                  </m:f>
                                  <m:r>
                                    <a:rPr lang="fr-FR" sz="2800" b="0" i="1" smtClean="0">
                                      <a:latin typeface="Cambria Math"/>
                                    </a:rPr>
                                    <m:t>;</m:t>
                                  </m:r>
                                  <m:f>
                                    <m:fPr>
                                      <m:ctrlPr>
                                        <a:rPr lang="fr-FR" sz="2800" i="1" smtClean="0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ad>
                                        <m:radPr>
                                          <m:degHide m:val="on"/>
                                          <m:ctrlPr>
                                            <a:rPr lang="fr-FR" sz="2800" i="1" smtClean="0">
                                              <a:latin typeface="Cambria Math"/>
                                            </a:rPr>
                                          </m:ctrlPr>
                                        </m:radPr>
                                        <m:deg/>
                                        <m:e>
                                          <m:r>
                                            <a:rPr lang="fr-FR" sz="2800" b="0" i="1" smtClean="0">
                                              <a:latin typeface="Cambria Math"/>
                                            </a:rPr>
                                            <m:t>3</m:t>
                                          </m:r>
                                        </m:e>
                                      </m:rad>
                                    </m:num>
                                    <m:den>
                                      <m:r>
                                        <a:rPr lang="fr-FR" sz="2800" b="0" i="1" smtClean="0">
                                          <a:latin typeface="Cambria Math"/>
                                        </a:rPr>
                                        <m:t>2</m:t>
                                      </m:r>
                                    </m:den>
                                  </m:f>
                                </m:e>
                              </m:d>
                            </m:oMath>
                          </a14:m>
                          <a:endParaRPr lang="fr-FR" sz="28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Espace réservé du contenu 4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1023242479"/>
                  </p:ext>
                </p:extLst>
              </p:nvPr>
            </p:nvGraphicFramePr>
            <p:xfrm>
              <a:off x="0" y="4869160"/>
              <a:ext cx="9144000" cy="1844824"/>
            </p:xfrm>
            <a:graphic>
              <a:graphicData uri="http://schemas.openxmlformats.org/drawingml/2006/table">
                <a:tbl>
                  <a:tblPr firstRow="1">
                    <a:tableStyleId>{08FB837D-C827-4EFA-A057-4D05807E0F7C}</a:tableStyleId>
                  </a:tblPr>
                  <a:tblGrid>
                    <a:gridCol w="2411760"/>
                    <a:gridCol w="2448272"/>
                    <a:gridCol w="2088232"/>
                    <a:gridCol w="2195736"/>
                  </a:tblGrid>
                  <a:tr h="907796">
                    <a:tc gridSpan="4"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4000" b="0" dirty="0" smtClean="0"/>
                            <a:t>Les coordonnées de E sont … 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937028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768" t="-109150" r="-280556" b="-71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00499" t="-109150" r="-177057" b="-71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234402" t="-109150" r="-106997" b="-71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318611" t="-109150" r="-1944" b="-7190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6" name="Espace réservé du contenu 5"/>
          <p:cNvSpPr>
            <a:spLocks noGrp="1"/>
          </p:cNvSpPr>
          <p:nvPr>
            <p:ph sz="half" idx="1"/>
          </p:nvPr>
        </p:nvSpPr>
        <p:spPr>
          <a:xfrm>
            <a:off x="0" y="2492896"/>
            <a:ext cx="9144000" cy="1828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6600" b="1" dirty="0" smtClean="0"/>
              <a:t>N°1</a:t>
            </a:r>
            <a:endParaRPr lang="fr-FR" sz="66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Tableau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47847354"/>
                  </p:ext>
                </p:extLst>
              </p:nvPr>
            </p:nvGraphicFramePr>
            <p:xfrm>
              <a:off x="0" y="25121"/>
              <a:ext cx="9144000" cy="1836204"/>
            </p:xfrm>
            <a:graphic>
              <a:graphicData uri="http://schemas.openxmlformats.org/drawingml/2006/table">
                <a:tbl>
                  <a:tblPr firstRow="1" bandRow="1">
                    <a:tableStyleId>{F5AB1C69-6EDB-4FF4-983F-18BD219EF322}</a:tableStyleId>
                  </a:tblPr>
                  <a:tblGrid>
                    <a:gridCol w="2286000"/>
                    <a:gridCol w="2286000"/>
                    <a:gridCol w="2286000"/>
                    <a:gridCol w="2286000"/>
                  </a:tblGrid>
                  <a:tr h="792088"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fr-FR" sz="4000" b="0" dirty="0" smtClean="0"/>
                            <a:t>Les coordonnées de D sont … </a:t>
                          </a:r>
                          <a:endParaRPr lang="fr-FR" sz="4000" b="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104411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800" dirty="0" smtClean="0"/>
                            <a:t>1)</a:t>
                          </a:r>
                          <a:r>
                            <a:rPr lang="fr-FR" sz="2800" baseline="0" dirty="0" smtClean="0"/>
                            <a:t> </a:t>
                          </a:r>
                          <a:r>
                            <a:rPr lang="fr-FR" sz="2800" dirty="0" smtClean="0"/>
                            <a:t> </a:t>
                          </a:r>
                          <a14:m>
                            <m:oMath xmlns:m="http://schemas.openxmlformats.org/officeDocument/2006/math">
                              <m:d>
                                <m:dPr>
                                  <m:ctrlPr>
                                    <a:rPr lang="fr-FR" sz="280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fr-FR" sz="2800" i="1" smtClean="0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ad>
                                        <m:radPr>
                                          <m:degHide m:val="on"/>
                                          <m:ctrlPr>
                                            <a:rPr lang="fr-FR" sz="2800" i="1" smtClean="0">
                                              <a:latin typeface="Cambria Math"/>
                                            </a:rPr>
                                          </m:ctrlPr>
                                        </m:radPr>
                                        <m:deg/>
                                        <m:e>
                                          <m:r>
                                            <a:rPr lang="fr-FR" sz="2800" b="0" i="1" smtClean="0">
                                              <a:latin typeface="Cambria Math"/>
                                            </a:rPr>
                                            <m:t>3</m:t>
                                          </m:r>
                                        </m:e>
                                      </m:rad>
                                    </m:num>
                                    <m:den>
                                      <m:r>
                                        <a:rPr lang="fr-FR" sz="2800" b="0" i="1" smtClean="0">
                                          <a:latin typeface="Cambria Math"/>
                                        </a:rPr>
                                        <m:t>2</m:t>
                                      </m:r>
                                    </m:den>
                                  </m:f>
                                  <m:r>
                                    <a:rPr lang="fr-FR" sz="2800" b="0" i="1" smtClean="0">
                                      <a:latin typeface="Cambria Math"/>
                                    </a:rPr>
                                    <m:t>; </m:t>
                                  </m:r>
                                  <m:f>
                                    <m:fPr>
                                      <m:ctrlPr>
                                        <a:rPr lang="fr-FR" sz="2800" b="0" i="1" smtClean="0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fr-FR" sz="2800" b="0" i="1" smtClean="0">
                                          <a:latin typeface="Cambria Math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fr-FR" sz="2800" b="0" i="1" smtClean="0">
                                          <a:latin typeface="Cambria Math"/>
                                        </a:rPr>
                                        <m:t>2</m:t>
                                      </m:r>
                                    </m:den>
                                  </m:f>
                                </m:e>
                              </m:d>
                            </m:oMath>
                          </a14:m>
                          <a:endParaRPr lang="fr-FR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2800" dirty="0" smtClean="0"/>
                            <a:t>2)</a:t>
                          </a:r>
                          <a:r>
                            <a:rPr lang="fr-FR" sz="2800" baseline="0" dirty="0" smtClean="0"/>
                            <a:t> </a:t>
                          </a:r>
                          <a:r>
                            <a:rPr lang="fr-FR" sz="2800" dirty="0" smtClean="0"/>
                            <a:t> </a:t>
                          </a:r>
                          <a14:m>
                            <m:oMath xmlns:m="http://schemas.openxmlformats.org/officeDocument/2006/math">
                              <m:d>
                                <m:dPr>
                                  <m:ctrlPr>
                                    <a:rPr lang="fr-FR" sz="280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fr-FR" sz="2800" b="0" i="1" smtClean="0">
                                      <a:latin typeface="Cambria Math"/>
                                    </a:rPr>
                                    <m:t>−</m:t>
                                  </m:r>
                                  <m:f>
                                    <m:fPr>
                                      <m:ctrlPr>
                                        <a:rPr lang="fr-FR" sz="2800" i="1" smtClean="0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ad>
                                        <m:radPr>
                                          <m:degHide m:val="on"/>
                                          <m:ctrlPr>
                                            <a:rPr lang="fr-FR" sz="2800" i="1" smtClean="0">
                                              <a:latin typeface="Cambria Math"/>
                                            </a:rPr>
                                          </m:ctrlPr>
                                        </m:radPr>
                                        <m:deg/>
                                        <m:e>
                                          <m:r>
                                            <a:rPr lang="fr-FR" sz="2800" b="0" i="1" smtClean="0">
                                              <a:latin typeface="Cambria Math"/>
                                            </a:rPr>
                                            <m:t>3</m:t>
                                          </m:r>
                                        </m:e>
                                      </m:rad>
                                    </m:num>
                                    <m:den>
                                      <m:r>
                                        <a:rPr lang="fr-FR" sz="2800" b="0" i="1" smtClean="0">
                                          <a:latin typeface="Cambria Math"/>
                                        </a:rPr>
                                        <m:t>2</m:t>
                                      </m:r>
                                    </m:den>
                                  </m:f>
                                  <m:r>
                                    <a:rPr lang="fr-FR" sz="2800" b="0" i="1" smtClean="0">
                                      <a:latin typeface="Cambria Math"/>
                                    </a:rPr>
                                    <m:t>; </m:t>
                                  </m:r>
                                  <m:f>
                                    <m:fPr>
                                      <m:ctrlPr>
                                        <a:rPr lang="fr-FR" sz="2800" b="0" i="1" smtClean="0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fr-FR" sz="2800" b="0" i="1" smtClean="0">
                                          <a:latin typeface="Cambria Math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fr-FR" sz="2800" b="0" i="1" smtClean="0">
                                          <a:latin typeface="Cambria Math"/>
                                        </a:rPr>
                                        <m:t>2</m:t>
                                      </m:r>
                                    </m:den>
                                  </m:f>
                                </m:e>
                              </m:d>
                            </m:oMath>
                          </a14:m>
                          <a:endParaRPr lang="fr-FR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2800" dirty="0" smtClean="0"/>
                            <a:t>3)</a:t>
                          </a:r>
                          <a:r>
                            <a:rPr lang="fr-FR" sz="2800" baseline="0" dirty="0" smtClean="0"/>
                            <a:t> </a:t>
                          </a:r>
                          <a:r>
                            <a:rPr lang="fr-FR" sz="2800" dirty="0" smtClean="0"/>
                            <a:t> </a:t>
                          </a:r>
                          <a14:m>
                            <m:oMath xmlns:m="http://schemas.openxmlformats.org/officeDocument/2006/math">
                              <m:d>
                                <m:dPr>
                                  <m:ctrlPr>
                                    <a:rPr lang="fr-FR" sz="280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fr-FR" sz="2800" i="1" smtClean="0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fr-FR" sz="2800" b="0" i="1" smtClean="0">
                                          <a:latin typeface="Cambria Math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fr-FR" sz="2800" b="0" i="1" smtClean="0">
                                          <a:latin typeface="Cambria Math"/>
                                        </a:rPr>
                                        <m:t>2</m:t>
                                      </m:r>
                                    </m:den>
                                  </m:f>
                                  <m:r>
                                    <a:rPr lang="fr-FR" sz="2800" b="0" i="1" smtClean="0">
                                      <a:latin typeface="Cambria Math"/>
                                    </a:rPr>
                                    <m:t>;−</m:t>
                                  </m:r>
                                  <m:f>
                                    <m:fPr>
                                      <m:ctrlPr>
                                        <a:rPr lang="fr-FR" sz="2800" i="1" smtClean="0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ad>
                                        <m:radPr>
                                          <m:degHide m:val="on"/>
                                          <m:ctrlPr>
                                            <a:rPr lang="fr-FR" sz="2800" i="1" smtClean="0">
                                              <a:latin typeface="Cambria Math"/>
                                            </a:rPr>
                                          </m:ctrlPr>
                                        </m:radPr>
                                        <m:deg/>
                                        <m:e>
                                          <m:r>
                                            <a:rPr lang="fr-FR" sz="2800" b="0" i="1" smtClean="0">
                                              <a:latin typeface="Cambria Math"/>
                                            </a:rPr>
                                            <m:t>3</m:t>
                                          </m:r>
                                        </m:e>
                                      </m:rad>
                                    </m:num>
                                    <m:den>
                                      <m:r>
                                        <a:rPr lang="fr-FR" sz="2800" b="0" i="1" smtClean="0">
                                          <a:latin typeface="Cambria Math"/>
                                        </a:rPr>
                                        <m:t>2</m:t>
                                      </m:r>
                                    </m:den>
                                  </m:f>
                                </m:e>
                              </m:d>
                            </m:oMath>
                          </a14:m>
                          <a:endParaRPr lang="fr-FR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2800" dirty="0" smtClean="0"/>
                            <a:t>4)</a:t>
                          </a:r>
                          <a:r>
                            <a:rPr lang="fr-FR" sz="2800" baseline="0" dirty="0" smtClean="0"/>
                            <a:t> </a:t>
                          </a:r>
                          <a:r>
                            <a:rPr lang="fr-FR" sz="2800" dirty="0" smtClean="0"/>
                            <a:t> </a:t>
                          </a:r>
                          <a14:m>
                            <m:oMath xmlns:m="http://schemas.openxmlformats.org/officeDocument/2006/math">
                              <m:d>
                                <m:dPr>
                                  <m:ctrlPr>
                                    <a:rPr lang="fr-FR" sz="280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fr-FR" sz="2800" b="0" i="1" smtClean="0">
                                      <a:latin typeface="Cambria Math"/>
                                    </a:rPr>
                                    <m:t>−</m:t>
                                  </m:r>
                                  <m:f>
                                    <m:fPr>
                                      <m:ctrlPr>
                                        <a:rPr lang="fr-FR" sz="2800" i="1" smtClean="0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fr-FR" sz="2800" b="0" i="1" smtClean="0">
                                          <a:latin typeface="Cambria Math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fr-FR" sz="2800" b="0" i="1" smtClean="0">
                                          <a:latin typeface="Cambria Math"/>
                                        </a:rPr>
                                        <m:t>2</m:t>
                                      </m:r>
                                    </m:den>
                                  </m:f>
                                  <m:r>
                                    <a:rPr lang="fr-FR" sz="2800" b="0" i="1" smtClean="0">
                                      <a:latin typeface="Cambria Math"/>
                                    </a:rPr>
                                    <m:t>;</m:t>
                                  </m:r>
                                  <m:f>
                                    <m:fPr>
                                      <m:ctrlPr>
                                        <a:rPr lang="fr-FR" sz="2800" i="1" smtClean="0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ad>
                                        <m:radPr>
                                          <m:degHide m:val="on"/>
                                          <m:ctrlPr>
                                            <a:rPr lang="fr-FR" sz="2800" i="1" smtClean="0">
                                              <a:latin typeface="Cambria Math"/>
                                            </a:rPr>
                                          </m:ctrlPr>
                                        </m:radPr>
                                        <m:deg/>
                                        <m:e>
                                          <m:r>
                                            <a:rPr lang="fr-FR" sz="2800" b="0" i="1" smtClean="0">
                                              <a:latin typeface="Cambria Math"/>
                                            </a:rPr>
                                            <m:t>3</m:t>
                                          </m:r>
                                        </m:e>
                                      </m:rad>
                                    </m:num>
                                    <m:den>
                                      <m:r>
                                        <a:rPr lang="fr-FR" sz="2800" b="0" i="1" smtClean="0">
                                          <a:latin typeface="Cambria Math"/>
                                        </a:rPr>
                                        <m:t>2</m:t>
                                      </m:r>
                                    </m:den>
                                  </m:f>
                                </m:e>
                              </m:d>
                            </m:oMath>
                          </a14:m>
                          <a:endParaRPr lang="fr-FR" sz="28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Tableau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47847354"/>
                  </p:ext>
                </p:extLst>
              </p:nvPr>
            </p:nvGraphicFramePr>
            <p:xfrm>
              <a:off x="0" y="25121"/>
              <a:ext cx="9144000" cy="1836204"/>
            </p:xfrm>
            <a:graphic>
              <a:graphicData uri="http://schemas.openxmlformats.org/drawingml/2006/table">
                <a:tbl>
                  <a:tblPr firstRow="1" bandRow="1">
                    <a:tableStyleId>{F5AB1C69-6EDB-4FF4-983F-18BD219EF322}</a:tableStyleId>
                  </a:tblPr>
                  <a:tblGrid>
                    <a:gridCol w="2286000"/>
                    <a:gridCol w="2286000"/>
                    <a:gridCol w="2286000"/>
                    <a:gridCol w="2286000"/>
                  </a:tblGrid>
                  <a:tr h="792088"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fr-FR" sz="4000" b="0" dirty="0" smtClean="0"/>
                            <a:t>Les coordonnées de D sont … </a:t>
                          </a:r>
                          <a:endParaRPr lang="fr-FR" sz="4000" b="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1044116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t="-86550" r="-300000" b="-5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100000" t="-86550" r="-200000" b="-5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200000" t="-86550" r="-100000" b="-5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300000" t="-86550" b="-585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pic>
        <p:nvPicPr>
          <p:cNvPr id="1028" name="Picture 4" descr="geogebra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844824"/>
            <a:ext cx="3168352" cy="3039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Ellipse 6"/>
          <p:cNvSpPr/>
          <p:nvPr/>
        </p:nvSpPr>
        <p:spPr>
          <a:xfrm>
            <a:off x="2339752" y="620688"/>
            <a:ext cx="2088232" cy="1224136"/>
          </a:xfrm>
          <a:prstGeom prst="ellipse">
            <a:avLst/>
          </a:prstGeom>
          <a:noFill/>
          <a:ln w="63500">
            <a:solidFill>
              <a:srgbClr val="66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llipse 7"/>
          <p:cNvSpPr/>
          <p:nvPr/>
        </p:nvSpPr>
        <p:spPr>
          <a:xfrm>
            <a:off x="2411760" y="5589240"/>
            <a:ext cx="2448272" cy="1152128"/>
          </a:xfrm>
          <a:prstGeom prst="ellipse">
            <a:avLst/>
          </a:prstGeom>
          <a:noFill/>
          <a:ln w="635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6216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Espace réservé du contenu 4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3304808823"/>
                  </p:ext>
                </p:extLst>
              </p:nvPr>
            </p:nvGraphicFramePr>
            <p:xfrm>
              <a:off x="0" y="4869160"/>
              <a:ext cx="9144000" cy="1844824"/>
            </p:xfrm>
            <a:graphic>
              <a:graphicData uri="http://schemas.openxmlformats.org/drawingml/2006/table">
                <a:tbl>
                  <a:tblPr firstRow="1">
                    <a:tableStyleId>{08FB837D-C827-4EFA-A057-4D05807E0F7C}</a:tableStyleId>
                  </a:tblPr>
                  <a:tblGrid>
                    <a:gridCol w="2286000"/>
                    <a:gridCol w="2286000"/>
                    <a:gridCol w="2376264"/>
                    <a:gridCol w="2195736"/>
                  </a:tblGrid>
                  <a:tr h="907796">
                    <a:tc gridSpan="4"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4000" b="0" dirty="0" smtClean="0"/>
                            <a:t>Le</a:t>
                          </a:r>
                          <a:r>
                            <a:rPr lang="fr-FR" sz="4000" b="0" baseline="0" dirty="0" smtClean="0"/>
                            <a:t> ou les réels associés au point C</a:t>
                          </a:r>
                          <a:r>
                            <a:rPr lang="fr-FR" sz="4000" b="0" dirty="0" smtClean="0"/>
                            <a:t> sont … 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937028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dirty="0" smtClean="0"/>
                            <a:t>1) 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36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3600" b="0" i="1" smtClean="0">
                                      <a:latin typeface="Cambria Math"/>
                                    </a:rPr>
                                    <m:t>13</m:t>
                                  </m:r>
                                  <m:r>
                                    <a:rPr lang="fr-FR" sz="3600" b="0" i="1" smtClean="0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fr-FR" sz="3600" b="0" i="1" smtClean="0">
                                      <a:latin typeface="Cambria Math"/>
                                    </a:rPr>
                                    <m:t>3</m:t>
                                  </m:r>
                                </m:den>
                              </m:f>
                            </m:oMath>
                          </a14:m>
                          <a:endParaRPr lang="fr-FR" sz="3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dirty="0" smtClean="0"/>
                            <a:t>2)</a:t>
                          </a:r>
                          <a:r>
                            <a:rPr lang="fr-FR" sz="3600" baseline="0" dirty="0" smtClean="0"/>
                            <a:t> </a:t>
                          </a:r>
                          <a:r>
                            <a:rPr lang="fr-FR" sz="3600" dirty="0" smtClean="0"/>
                            <a:t>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36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3600" i="1" smtClean="0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fr-FR" sz="3600" b="0" i="1" smtClean="0">
                                      <a:latin typeface="Cambria Math"/>
                                    </a:rPr>
                                    <m:t>3</m:t>
                                  </m:r>
                                </m:den>
                              </m:f>
                            </m:oMath>
                          </a14:m>
                          <a:endParaRPr lang="fr-FR" sz="3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dirty="0" smtClean="0"/>
                            <a:t>3)  </a:t>
                          </a:r>
                          <a14:m>
                            <m:oMath xmlns:m="http://schemas.openxmlformats.org/officeDocument/2006/math">
                              <m:r>
                                <a:rPr lang="fr-FR" sz="3600" b="0" i="0" smtClean="0">
                                  <a:latin typeface="Cambria Math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fr-FR" sz="36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3600" b="0" i="1" smtClean="0">
                                      <a:latin typeface="Cambria Math"/>
                                    </a:rPr>
                                    <m:t>5</m:t>
                                  </m:r>
                                  <m:r>
                                    <a:rPr lang="fr-FR" sz="3600" b="0" i="1" smtClean="0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fr-FR" sz="3600" b="0" i="1" smtClean="0">
                                      <a:latin typeface="Cambria Math"/>
                                    </a:rPr>
                                    <m:t>3</m:t>
                                  </m:r>
                                </m:den>
                              </m:f>
                            </m:oMath>
                          </a14:m>
                          <a:endParaRPr lang="fr-FR" sz="3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dirty="0" smtClean="0"/>
                            <a:t>4)</a:t>
                          </a:r>
                          <a:r>
                            <a:rPr lang="fr-FR" sz="3600" baseline="0" dirty="0" smtClean="0"/>
                            <a:t> </a:t>
                          </a:r>
                          <a:r>
                            <a:rPr lang="fr-FR" sz="3600" dirty="0" smtClean="0"/>
                            <a:t>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36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3600" b="0" i="1" smtClean="0">
                                      <a:latin typeface="Cambria Math"/>
                                    </a:rPr>
                                    <m:t>4</m:t>
                                  </m:r>
                                  <m:r>
                                    <a:rPr lang="fr-FR" sz="3600" b="0" i="1" smtClean="0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fr-FR" sz="3600" b="0" i="1" smtClean="0">
                                      <a:latin typeface="Cambria Math"/>
                                    </a:rPr>
                                    <m:t>3</m:t>
                                  </m:r>
                                </m:den>
                              </m:f>
                            </m:oMath>
                          </a14:m>
                          <a:endParaRPr lang="fr-FR" sz="36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Espace réservé du contenu 4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3304808823"/>
                  </p:ext>
                </p:extLst>
              </p:nvPr>
            </p:nvGraphicFramePr>
            <p:xfrm>
              <a:off x="0" y="4869160"/>
              <a:ext cx="9144000" cy="1844824"/>
            </p:xfrm>
            <a:graphic>
              <a:graphicData uri="http://schemas.openxmlformats.org/drawingml/2006/table">
                <a:tbl>
                  <a:tblPr firstRow="1">
                    <a:tableStyleId>{08FB837D-C827-4EFA-A057-4D05807E0F7C}</a:tableStyleId>
                  </a:tblPr>
                  <a:tblGrid>
                    <a:gridCol w="2286000"/>
                    <a:gridCol w="2286000"/>
                    <a:gridCol w="2376264"/>
                    <a:gridCol w="2195736"/>
                  </a:tblGrid>
                  <a:tr h="907796">
                    <a:tc gridSpan="4"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4000" b="0" dirty="0" smtClean="0"/>
                            <a:t>Le</a:t>
                          </a:r>
                          <a:r>
                            <a:rPr lang="fr-FR" sz="4000" b="0" baseline="0" dirty="0" smtClean="0"/>
                            <a:t> ou les réels associés au point C</a:t>
                          </a:r>
                          <a:r>
                            <a:rPr lang="fr-FR" sz="4000" b="0" dirty="0" smtClean="0"/>
                            <a:t> sont … 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937028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867" t="-109150" r="-301867" b="-71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01867" t="-109150" r="-201867" b="-71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94103" t="-109150" r="-94103" b="-71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318611" t="-109150" r="-1944" b="-7190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6" name="Espace réservé du contenu 5"/>
          <p:cNvSpPr>
            <a:spLocks noGrp="1"/>
          </p:cNvSpPr>
          <p:nvPr>
            <p:ph sz="half" idx="1"/>
          </p:nvPr>
        </p:nvSpPr>
        <p:spPr>
          <a:xfrm>
            <a:off x="0" y="2492896"/>
            <a:ext cx="9144000" cy="1828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6600" b="1" dirty="0" smtClean="0"/>
              <a:t>N°2</a:t>
            </a:r>
            <a:endParaRPr lang="fr-FR" sz="66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Tableau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638405442"/>
                  </p:ext>
                </p:extLst>
              </p:nvPr>
            </p:nvGraphicFramePr>
            <p:xfrm>
              <a:off x="0" y="25121"/>
              <a:ext cx="9144000" cy="1836204"/>
            </p:xfrm>
            <a:graphic>
              <a:graphicData uri="http://schemas.openxmlformats.org/drawingml/2006/table">
                <a:tbl>
                  <a:tblPr firstRow="1" bandRow="1">
                    <a:tableStyleId>{F5AB1C69-6EDB-4FF4-983F-18BD219EF322}</a:tableStyleId>
                  </a:tblPr>
                  <a:tblGrid>
                    <a:gridCol w="2286000"/>
                    <a:gridCol w="2286000"/>
                    <a:gridCol w="2286000"/>
                    <a:gridCol w="2286000"/>
                  </a:tblGrid>
                  <a:tr h="792088"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fr-FR" sz="4000" b="0" dirty="0" smtClean="0"/>
                            <a:t>Le</a:t>
                          </a:r>
                          <a:r>
                            <a:rPr lang="fr-FR" sz="4000" b="0" baseline="0" dirty="0" smtClean="0"/>
                            <a:t> ou les réels associés au point F</a:t>
                          </a:r>
                          <a:r>
                            <a:rPr lang="fr-FR" sz="4000" b="0" dirty="0" smtClean="0"/>
                            <a:t> sont … </a:t>
                          </a:r>
                          <a:endParaRPr lang="fr-FR" sz="4000" b="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104411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3600" dirty="0" smtClean="0"/>
                            <a:t>1)  </a:t>
                          </a:r>
                          <a14:m>
                            <m:oMath xmlns:m="http://schemas.openxmlformats.org/officeDocument/2006/math">
                              <m:r>
                                <a:rPr lang="fr-FR" sz="3600" b="0" i="0" smtClean="0">
                                  <a:latin typeface="Cambria Math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fr-FR" sz="36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3600" b="0" i="1" smtClean="0">
                                      <a:latin typeface="Cambria Math"/>
                                    </a:rPr>
                                    <m:t>13</m:t>
                                  </m:r>
                                  <m:r>
                                    <a:rPr lang="fr-FR" sz="3600" b="0" i="1" smtClean="0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fr-FR" sz="3600" b="0" i="1" smtClean="0">
                                      <a:latin typeface="Cambria Math"/>
                                    </a:rPr>
                                    <m:t>6</m:t>
                                  </m:r>
                                </m:den>
                              </m:f>
                            </m:oMath>
                          </a14:m>
                          <a:endParaRPr lang="fr-FR" sz="3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dirty="0" smtClean="0"/>
                            <a:t>2)  </a:t>
                          </a:r>
                          <a14:m>
                            <m:oMath xmlns:m="http://schemas.openxmlformats.org/officeDocument/2006/math">
                              <m:r>
                                <a:rPr lang="fr-FR" sz="3600" b="0" i="0" smtClean="0">
                                  <a:latin typeface="Cambria Math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fr-FR" sz="36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3600" i="1" smtClean="0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fr-FR" sz="3600" b="0" i="1" smtClean="0">
                                      <a:latin typeface="Cambria Math"/>
                                    </a:rPr>
                                    <m:t>6</m:t>
                                  </m:r>
                                </m:den>
                              </m:f>
                            </m:oMath>
                          </a14:m>
                          <a:endParaRPr lang="fr-FR" sz="3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dirty="0" smtClean="0"/>
                            <a:t>3) 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36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3600" b="0" i="1" smtClean="0">
                                      <a:latin typeface="Cambria Math"/>
                                    </a:rPr>
                                    <m:t>23</m:t>
                                  </m:r>
                                  <m:r>
                                    <a:rPr lang="fr-FR" sz="3600" b="0" i="1" smtClean="0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fr-FR" sz="3600" b="0" i="1" smtClean="0">
                                      <a:latin typeface="Cambria Math"/>
                                    </a:rPr>
                                    <m:t>6</m:t>
                                  </m:r>
                                </m:den>
                              </m:f>
                            </m:oMath>
                          </a14:m>
                          <a:endParaRPr lang="fr-FR" sz="3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dirty="0" smtClean="0"/>
                            <a:t>4) 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36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3600" b="0" i="1" smtClean="0">
                                      <a:latin typeface="Cambria Math"/>
                                    </a:rPr>
                                    <m:t>7</m:t>
                                  </m:r>
                                  <m:r>
                                    <a:rPr lang="fr-FR" sz="3600" b="0" i="1" smtClean="0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fr-FR" sz="3600" b="0" i="1" smtClean="0">
                                      <a:latin typeface="Cambria Math"/>
                                    </a:rPr>
                                    <m:t>6</m:t>
                                  </m:r>
                                </m:den>
                              </m:f>
                            </m:oMath>
                          </a14:m>
                          <a:endParaRPr lang="fr-FR" sz="36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Tableau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638405442"/>
                  </p:ext>
                </p:extLst>
              </p:nvPr>
            </p:nvGraphicFramePr>
            <p:xfrm>
              <a:off x="0" y="25121"/>
              <a:ext cx="9144000" cy="1836204"/>
            </p:xfrm>
            <a:graphic>
              <a:graphicData uri="http://schemas.openxmlformats.org/drawingml/2006/table">
                <a:tbl>
                  <a:tblPr firstRow="1" bandRow="1">
                    <a:tableStyleId>{F5AB1C69-6EDB-4FF4-983F-18BD219EF322}</a:tableStyleId>
                  </a:tblPr>
                  <a:tblGrid>
                    <a:gridCol w="2286000"/>
                    <a:gridCol w="2286000"/>
                    <a:gridCol w="2286000"/>
                    <a:gridCol w="2286000"/>
                  </a:tblGrid>
                  <a:tr h="792088"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fr-FR" sz="4000" b="0" dirty="0" smtClean="0"/>
                            <a:t>Le</a:t>
                          </a:r>
                          <a:r>
                            <a:rPr lang="fr-FR" sz="4000" b="0" baseline="0" dirty="0" smtClean="0"/>
                            <a:t> ou les réels associés au point F</a:t>
                          </a:r>
                          <a:r>
                            <a:rPr lang="fr-FR" sz="4000" b="0" dirty="0" smtClean="0"/>
                            <a:t> sont … </a:t>
                          </a:r>
                          <a:endParaRPr lang="fr-FR" sz="4000" b="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1044116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t="-86550" r="-300000" b="-5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100000" t="-86550" r="-200000" b="-5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200000" t="-86550" r="-100000" b="-5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300000" t="-86550" b="-585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pic>
        <p:nvPicPr>
          <p:cNvPr id="1028" name="Picture 4" descr="geogebra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844824"/>
            <a:ext cx="3168352" cy="3039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Ellipse 6"/>
          <p:cNvSpPr/>
          <p:nvPr/>
        </p:nvSpPr>
        <p:spPr>
          <a:xfrm>
            <a:off x="2411760" y="692696"/>
            <a:ext cx="2088232" cy="1224136"/>
          </a:xfrm>
          <a:prstGeom prst="ellipse">
            <a:avLst/>
          </a:prstGeom>
          <a:noFill/>
          <a:ln w="63500">
            <a:solidFill>
              <a:srgbClr val="66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llipse 7"/>
          <p:cNvSpPr/>
          <p:nvPr/>
        </p:nvSpPr>
        <p:spPr>
          <a:xfrm>
            <a:off x="4744857" y="692696"/>
            <a:ext cx="2088232" cy="1224136"/>
          </a:xfrm>
          <a:prstGeom prst="ellipse">
            <a:avLst/>
          </a:prstGeom>
          <a:noFill/>
          <a:ln w="63500">
            <a:solidFill>
              <a:srgbClr val="66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Ellipse 8"/>
          <p:cNvSpPr/>
          <p:nvPr/>
        </p:nvSpPr>
        <p:spPr>
          <a:xfrm>
            <a:off x="221432" y="692696"/>
            <a:ext cx="2088232" cy="1224136"/>
          </a:xfrm>
          <a:prstGeom prst="ellipse">
            <a:avLst/>
          </a:prstGeom>
          <a:noFill/>
          <a:ln w="63500">
            <a:solidFill>
              <a:srgbClr val="66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Ellipse 9"/>
          <p:cNvSpPr/>
          <p:nvPr/>
        </p:nvSpPr>
        <p:spPr>
          <a:xfrm>
            <a:off x="2453680" y="5710808"/>
            <a:ext cx="1974304" cy="1030560"/>
          </a:xfrm>
          <a:prstGeom prst="ellipse">
            <a:avLst/>
          </a:prstGeom>
          <a:noFill/>
          <a:ln w="635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Ellipse 12"/>
          <p:cNvSpPr/>
          <p:nvPr/>
        </p:nvSpPr>
        <p:spPr>
          <a:xfrm>
            <a:off x="4829944" y="5710808"/>
            <a:ext cx="1974304" cy="1030560"/>
          </a:xfrm>
          <a:prstGeom prst="ellipse">
            <a:avLst/>
          </a:prstGeom>
          <a:noFill/>
          <a:ln w="635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Ellipse 13"/>
          <p:cNvSpPr/>
          <p:nvPr/>
        </p:nvSpPr>
        <p:spPr>
          <a:xfrm>
            <a:off x="251520" y="5710808"/>
            <a:ext cx="1974304" cy="1030560"/>
          </a:xfrm>
          <a:prstGeom prst="ellipse">
            <a:avLst/>
          </a:prstGeom>
          <a:noFill/>
          <a:ln w="635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16499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3" grpId="0" animBg="1"/>
      <p:bldP spid="1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Espace réservé du contenu 4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3595574942"/>
                  </p:ext>
                </p:extLst>
              </p:nvPr>
            </p:nvGraphicFramePr>
            <p:xfrm>
              <a:off x="0" y="4869160"/>
              <a:ext cx="9144000" cy="1890925"/>
            </p:xfrm>
            <a:graphic>
              <a:graphicData uri="http://schemas.openxmlformats.org/drawingml/2006/table">
                <a:tbl>
                  <a:tblPr firstRow="1">
                    <a:tableStyleId>{08FB837D-C827-4EFA-A057-4D05807E0F7C}</a:tableStyleId>
                  </a:tblPr>
                  <a:tblGrid>
                    <a:gridCol w="2286000"/>
                    <a:gridCol w="2286000"/>
                    <a:gridCol w="2376264"/>
                    <a:gridCol w="2195736"/>
                  </a:tblGrid>
                  <a:tr h="907796">
                    <a:tc gridSpan="4"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4000" b="0" dirty="0" smtClean="0"/>
                            <a:t>Le</a:t>
                          </a:r>
                          <a:r>
                            <a:rPr lang="fr-FR" sz="4000" b="0" baseline="0" dirty="0" smtClean="0"/>
                            <a:t> point image du nombre  </a:t>
                          </a:r>
                          <a14:m>
                            <m:oMath xmlns:m="http://schemas.openxmlformats.org/officeDocument/2006/math">
                              <m:r>
                                <a:rPr lang="fr-FR" sz="4000" b="0" i="0" baseline="0" smtClean="0">
                                  <a:latin typeface="Cambria Math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fr-FR" sz="4000" b="0" i="1" baseline="0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4000" b="0" i="1" baseline="0" smtClean="0">
                                      <a:latin typeface="Cambria Math"/>
                                    </a:rPr>
                                    <m:t>7</m:t>
                                  </m:r>
                                  <m:r>
                                    <a:rPr lang="fr-FR" sz="4000" b="0" i="1" baseline="0" smtClean="0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fr-FR" sz="4000" b="0" i="1" baseline="0" smtClean="0">
                                      <a:latin typeface="Cambria Math"/>
                                    </a:rPr>
                                    <m:t>6</m:t>
                                  </m:r>
                                </m:den>
                              </m:f>
                            </m:oMath>
                          </a14:m>
                          <a:r>
                            <a:rPr lang="fr-FR" sz="4000" b="0" dirty="0" smtClean="0"/>
                            <a:t>  est …  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93702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3600" dirty="0" smtClean="0"/>
                            <a:t>1)</a:t>
                          </a:r>
                          <a:r>
                            <a:rPr lang="fr-FR" sz="3600" baseline="0" dirty="0" smtClean="0"/>
                            <a:t> </a:t>
                          </a:r>
                          <a:r>
                            <a:rPr lang="fr-FR" sz="3600" dirty="0" smtClean="0"/>
                            <a:t> </a:t>
                          </a:r>
                          <a:r>
                            <a:rPr lang="fr-FR" sz="4400" b="1" dirty="0" smtClean="0">
                              <a:solidFill>
                                <a:srgbClr val="FF9900"/>
                              </a:solidFill>
                            </a:rPr>
                            <a:t>C</a:t>
                          </a:r>
                          <a:endParaRPr lang="fr-FR" sz="4400" b="1" dirty="0">
                            <a:solidFill>
                              <a:srgbClr val="FF99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dirty="0" smtClean="0"/>
                            <a:t>2)</a:t>
                          </a:r>
                          <a:r>
                            <a:rPr lang="fr-FR" sz="3600" baseline="0" dirty="0" smtClean="0"/>
                            <a:t> </a:t>
                          </a:r>
                          <a:r>
                            <a:rPr lang="fr-FR" sz="3600" dirty="0" smtClean="0"/>
                            <a:t> </a:t>
                          </a:r>
                          <a:r>
                            <a:rPr lang="fr-FR" sz="4400" b="1" dirty="0" smtClean="0">
                              <a:solidFill>
                                <a:srgbClr val="669900"/>
                              </a:solidFill>
                            </a:rPr>
                            <a:t>D</a:t>
                          </a:r>
                          <a:endParaRPr lang="fr-FR" sz="4400" b="1" dirty="0">
                            <a:solidFill>
                              <a:srgbClr val="6699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dirty="0" smtClean="0"/>
                            <a:t>3</a:t>
                          </a:r>
                          <a:r>
                            <a:rPr lang="fr-FR" sz="3600" baseline="0" dirty="0" smtClean="0"/>
                            <a:t>) </a:t>
                          </a:r>
                          <a:r>
                            <a:rPr lang="fr-FR" sz="3600" dirty="0" smtClean="0"/>
                            <a:t> </a:t>
                          </a:r>
                          <a:r>
                            <a:rPr lang="fr-FR" sz="4400" b="1" dirty="0" smtClean="0">
                              <a:solidFill>
                                <a:srgbClr val="FF9900"/>
                              </a:solidFill>
                            </a:rPr>
                            <a:t>E</a:t>
                          </a:r>
                          <a:endParaRPr lang="fr-FR" sz="4400" b="1" dirty="0">
                            <a:solidFill>
                              <a:srgbClr val="FF99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dirty="0" smtClean="0"/>
                            <a:t>4)</a:t>
                          </a:r>
                          <a:r>
                            <a:rPr lang="fr-FR" sz="3600" baseline="0" dirty="0" smtClean="0"/>
                            <a:t> </a:t>
                          </a:r>
                          <a:r>
                            <a:rPr lang="fr-FR" sz="3600" dirty="0" smtClean="0"/>
                            <a:t> </a:t>
                          </a:r>
                          <a:r>
                            <a:rPr lang="fr-FR" sz="4400" b="1" dirty="0" smtClean="0">
                              <a:solidFill>
                                <a:srgbClr val="669900"/>
                              </a:solidFill>
                            </a:rPr>
                            <a:t>F</a:t>
                          </a:r>
                          <a:endParaRPr lang="fr-FR" sz="4400" b="1" dirty="0">
                            <a:solidFill>
                              <a:srgbClr val="669900"/>
                            </a:solidFill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Espace réservé du contenu 4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3595574942"/>
                  </p:ext>
                </p:extLst>
              </p:nvPr>
            </p:nvGraphicFramePr>
            <p:xfrm>
              <a:off x="0" y="4869160"/>
              <a:ext cx="9144000" cy="1890925"/>
            </p:xfrm>
            <a:graphic>
              <a:graphicData uri="http://schemas.openxmlformats.org/drawingml/2006/table">
                <a:tbl>
                  <a:tblPr firstRow="1">
                    <a:tableStyleId>{08FB837D-C827-4EFA-A057-4D05807E0F7C}</a:tableStyleId>
                  </a:tblPr>
                  <a:tblGrid>
                    <a:gridCol w="2286000"/>
                    <a:gridCol w="2286000"/>
                    <a:gridCol w="2376264"/>
                    <a:gridCol w="2195736"/>
                  </a:tblGrid>
                  <a:tr h="953897">
                    <a:tc gridSpan="4"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467" t="-2564" r="-467" b="-110897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93702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3600" dirty="0" smtClean="0"/>
                            <a:t>1)</a:t>
                          </a:r>
                          <a:r>
                            <a:rPr lang="fr-FR" sz="3600" baseline="0" dirty="0" smtClean="0"/>
                            <a:t> </a:t>
                          </a:r>
                          <a:r>
                            <a:rPr lang="fr-FR" sz="3600" dirty="0" smtClean="0"/>
                            <a:t> </a:t>
                          </a:r>
                          <a:r>
                            <a:rPr lang="fr-FR" sz="4400" b="1" dirty="0" smtClean="0">
                              <a:solidFill>
                                <a:srgbClr val="FF9900"/>
                              </a:solidFill>
                            </a:rPr>
                            <a:t>C</a:t>
                          </a:r>
                          <a:endParaRPr lang="fr-FR" sz="4400" b="1" dirty="0">
                            <a:solidFill>
                              <a:srgbClr val="FF99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dirty="0" smtClean="0"/>
                            <a:t>2)</a:t>
                          </a:r>
                          <a:r>
                            <a:rPr lang="fr-FR" sz="3600" baseline="0" dirty="0" smtClean="0"/>
                            <a:t> </a:t>
                          </a:r>
                          <a:r>
                            <a:rPr lang="fr-FR" sz="3600" dirty="0" smtClean="0"/>
                            <a:t> </a:t>
                          </a:r>
                          <a:r>
                            <a:rPr lang="fr-FR" sz="4400" b="1" dirty="0" smtClean="0">
                              <a:solidFill>
                                <a:srgbClr val="669900"/>
                              </a:solidFill>
                            </a:rPr>
                            <a:t>D</a:t>
                          </a:r>
                          <a:endParaRPr lang="fr-FR" sz="4400" b="1" dirty="0">
                            <a:solidFill>
                              <a:srgbClr val="6699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dirty="0" smtClean="0"/>
                            <a:t>3</a:t>
                          </a:r>
                          <a:r>
                            <a:rPr lang="fr-FR" sz="3600" baseline="0" dirty="0" smtClean="0"/>
                            <a:t>) </a:t>
                          </a:r>
                          <a:r>
                            <a:rPr lang="fr-FR" sz="3600" dirty="0" smtClean="0"/>
                            <a:t> </a:t>
                          </a:r>
                          <a:r>
                            <a:rPr lang="fr-FR" sz="4400" b="1" dirty="0" smtClean="0">
                              <a:solidFill>
                                <a:srgbClr val="FF9900"/>
                              </a:solidFill>
                            </a:rPr>
                            <a:t>E</a:t>
                          </a:r>
                          <a:endParaRPr lang="fr-FR" sz="4400" b="1" dirty="0">
                            <a:solidFill>
                              <a:srgbClr val="FF99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dirty="0" smtClean="0"/>
                            <a:t>4)</a:t>
                          </a:r>
                          <a:r>
                            <a:rPr lang="fr-FR" sz="3600" baseline="0" dirty="0" smtClean="0"/>
                            <a:t> </a:t>
                          </a:r>
                          <a:r>
                            <a:rPr lang="fr-FR" sz="3600" dirty="0" smtClean="0"/>
                            <a:t> </a:t>
                          </a:r>
                          <a:r>
                            <a:rPr lang="fr-FR" sz="4400" b="1" dirty="0" smtClean="0">
                              <a:solidFill>
                                <a:srgbClr val="669900"/>
                              </a:solidFill>
                            </a:rPr>
                            <a:t>F</a:t>
                          </a:r>
                          <a:endParaRPr lang="fr-FR" sz="4400" b="1" dirty="0">
                            <a:solidFill>
                              <a:srgbClr val="669900"/>
                            </a:solidFill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sp>
        <p:nvSpPr>
          <p:cNvPr id="6" name="Espace réservé du contenu 5"/>
          <p:cNvSpPr>
            <a:spLocks noGrp="1"/>
          </p:cNvSpPr>
          <p:nvPr>
            <p:ph sz="half" idx="1"/>
          </p:nvPr>
        </p:nvSpPr>
        <p:spPr>
          <a:xfrm>
            <a:off x="0" y="2492896"/>
            <a:ext cx="9144000" cy="1828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6600" b="1" dirty="0" smtClean="0"/>
              <a:t>N°3</a:t>
            </a:r>
            <a:endParaRPr lang="fr-FR" sz="66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Tableau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22778859"/>
                  </p:ext>
                </p:extLst>
              </p:nvPr>
            </p:nvGraphicFramePr>
            <p:xfrm>
              <a:off x="3626" y="-11685"/>
              <a:ext cx="9144000" cy="1819703"/>
            </p:xfrm>
            <a:graphic>
              <a:graphicData uri="http://schemas.openxmlformats.org/drawingml/2006/table">
                <a:tbl>
                  <a:tblPr firstRow="1" bandRow="1">
                    <a:tableStyleId>{F5AB1C69-6EDB-4FF4-983F-18BD219EF322}</a:tableStyleId>
                  </a:tblPr>
                  <a:tblGrid>
                    <a:gridCol w="2286000"/>
                    <a:gridCol w="2286000"/>
                    <a:gridCol w="2286000"/>
                    <a:gridCol w="2286000"/>
                  </a:tblGrid>
                  <a:tr h="792088"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fr-FR" sz="4000" b="0" dirty="0" smtClean="0"/>
                            <a:t>Le</a:t>
                          </a:r>
                          <a:r>
                            <a:rPr lang="fr-FR" sz="4000" b="0" baseline="0" dirty="0" smtClean="0"/>
                            <a:t> point image du nombre 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4000" b="0" i="1" baseline="0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4000" b="0" i="1" baseline="0" smtClean="0">
                                      <a:latin typeface="Cambria Math"/>
                                    </a:rPr>
                                    <m:t>11</m:t>
                                  </m:r>
                                  <m:r>
                                    <a:rPr lang="fr-FR" sz="4000" b="0" i="1" baseline="0" smtClean="0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fr-FR" sz="4000" b="0" i="1" baseline="0" smtClean="0">
                                      <a:latin typeface="Cambria Math"/>
                                    </a:rPr>
                                    <m:t>6</m:t>
                                  </m:r>
                                </m:den>
                              </m:f>
                            </m:oMath>
                          </a14:m>
                          <a:r>
                            <a:rPr lang="fr-FR" sz="4000" b="0" dirty="0" smtClean="0"/>
                            <a:t>  est … </a:t>
                          </a:r>
                          <a:endParaRPr lang="fr-FR" sz="4000" b="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86364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3600" dirty="0" smtClean="0"/>
                            <a:t>1)</a:t>
                          </a:r>
                          <a:r>
                            <a:rPr lang="fr-FR" sz="3600" baseline="0" dirty="0" smtClean="0"/>
                            <a:t> </a:t>
                          </a:r>
                          <a:r>
                            <a:rPr lang="fr-FR" sz="3600" dirty="0" smtClean="0"/>
                            <a:t> </a:t>
                          </a:r>
                          <a:r>
                            <a:rPr lang="fr-FR" sz="4400" b="1" dirty="0" smtClean="0">
                              <a:solidFill>
                                <a:srgbClr val="FF9900"/>
                              </a:solidFill>
                            </a:rPr>
                            <a:t>C</a:t>
                          </a:r>
                          <a:endParaRPr lang="fr-FR" sz="4400" b="1" dirty="0">
                            <a:solidFill>
                              <a:srgbClr val="FF99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dirty="0" smtClean="0"/>
                            <a:t>2</a:t>
                          </a:r>
                          <a:r>
                            <a:rPr lang="fr-FR" sz="3600" baseline="0" dirty="0" smtClean="0"/>
                            <a:t>)</a:t>
                          </a:r>
                          <a:r>
                            <a:rPr lang="fr-FR" sz="3600" dirty="0" smtClean="0"/>
                            <a:t>  </a:t>
                          </a:r>
                          <a:r>
                            <a:rPr lang="fr-FR" sz="4400" b="1" dirty="0" smtClean="0">
                              <a:solidFill>
                                <a:srgbClr val="669900"/>
                              </a:solidFill>
                            </a:rPr>
                            <a:t>D</a:t>
                          </a:r>
                          <a:endParaRPr lang="fr-FR" sz="4400" b="1" dirty="0">
                            <a:solidFill>
                              <a:srgbClr val="6699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dirty="0" smtClean="0"/>
                            <a:t>3)</a:t>
                          </a:r>
                          <a:r>
                            <a:rPr lang="fr-FR" sz="3600" baseline="0" dirty="0" smtClean="0"/>
                            <a:t> </a:t>
                          </a:r>
                          <a:r>
                            <a:rPr lang="fr-FR" sz="3600" dirty="0" smtClean="0"/>
                            <a:t> </a:t>
                          </a:r>
                          <a:r>
                            <a:rPr lang="fr-FR" sz="4400" b="1" dirty="0" smtClean="0">
                              <a:solidFill>
                                <a:srgbClr val="FF9900"/>
                              </a:solidFill>
                            </a:rPr>
                            <a:t>E</a:t>
                          </a:r>
                          <a:endParaRPr lang="fr-FR" sz="4400" b="1" dirty="0">
                            <a:solidFill>
                              <a:srgbClr val="FF99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dirty="0" smtClean="0"/>
                            <a:t>4)</a:t>
                          </a:r>
                          <a:r>
                            <a:rPr lang="fr-FR" sz="3600" baseline="0" dirty="0" smtClean="0"/>
                            <a:t> </a:t>
                          </a:r>
                          <a:r>
                            <a:rPr lang="fr-FR" sz="3600" dirty="0" smtClean="0"/>
                            <a:t> </a:t>
                          </a:r>
                          <a:r>
                            <a:rPr lang="fr-FR" sz="4400" b="1" dirty="0" smtClean="0">
                              <a:solidFill>
                                <a:srgbClr val="669900"/>
                              </a:solidFill>
                            </a:rPr>
                            <a:t>F</a:t>
                          </a:r>
                          <a:endParaRPr lang="fr-FR" sz="4400" b="1" dirty="0">
                            <a:solidFill>
                              <a:srgbClr val="669900"/>
                            </a:solidFill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Tableau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22778859"/>
                  </p:ext>
                </p:extLst>
              </p:nvPr>
            </p:nvGraphicFramePr>
            <p:xfrm>
              <a:off x="3626" y="-11685"/>
              <a:ext cx="9144000" cy="1819703"/>
            </p:xfrm>
            <a:graphic>
              <a:graphicData uri="http://schemas.openxmlformats.org/drawingml/2006/table">
                <a:tbl>
                  <a:tblPr firstRow="1" bandRow="1">
                    <a:tableStyleId>{F5AB1C69-6EDB-4FF4-983F-18BD219EF322}</a:tableStyleId>
                  </a:tblPr>
                  <a:tblGrid>
                    <a:gridCol w="2286000"/>
                    <a:gridCol w="2286000"/>
                    <a:gridCol w="2286000"/>
                    <a:gridCol w="2286000"/>
                  </a:tblGrid>
                  <a:tr h="956056">
                    <a:tc gridSpan="4"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67" b="-110191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86364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3600" dirty="0" smtClean="0"/>
                            <a:t>1)</a:t>
                          </a:r>
                          <a:r>
                            <a:rPr lang="fr-FR" sz="3600" baseline="0" dirty="0" smtClean="0"/>
                            <a:t> </a:t>
                          </a:r>
                          <a:r>
                            <a:rPr lang="fr-FR" sz="3600" dirty="0" smtClean="0"/>
                            <a:t> </a:t>
                          </a:r>
                          <a:r>
                            <a:rPr lang="fr-FR" sz="4400" b="1" dirty="0" smtClean="0">
                              <a:solidFill>
                                <a:srgbClr val="FF9900"/>
                              </a:solidFill>
                            </a:rPr>
                            <a:t>C</a:t>
                          </a:r>
                          <a:endParaRPr lang="fr-FR" sz="4400" b="1" dirty="0">
                            <a:solidFill>
                              <a:srgbClr val="FF99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dirty="0" smtClean="0"/>
                            <a:t>2</a:t>
                          </a:r>
                          <a:r>
                            <a:rPr lang="fr-FR" sz="3600" baseline="0" dirty="0" smtClean="0"/>
                            <a:t>)</a:t>
                          </a:r>
                          <a:r>
                            <a:rPr lang="fr-FR" sz="3600" dirty="0" smtClean="0"/>
                            <a:t>  </a:t>
                          </a:r>
                          <a:r>
                            <a:rPr lang="fr-FR" sz="4400" b="1" dirty="0" smtClean="0">
                              <a:solidFill>
                                <a:srgbClr val="669900"/>
                              </a:solidFill>
                            </a:rPr>
                            <a:t>D</a:t>
                          </a:r>
                          <a:endParaRPr lang="fr-FR" sz="4400" b="1" dirty="0">
                            <a:solidFill>
                              <a:srgbClr val="6699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dirty="0" smtClean="0"/>
                            <a:t>3)</a:t>
                          </a:r>
                          <a:r>
                            <a:rPr lang="fr-FR" sz="3600" baseline="0" dirty="0" smtClean="0"/>
                            <a:t> </a:t>
                          </a:r>
                          <a:r>
                            <a:rPr lang="fr-FR" sz="3600" dirty="0" smtClean="0"/>
                            <a:t> </a:t>
                          </a:r>
                          <a:r>
                            <a:rPr lang="fr-FR" sz="4400" b="1" dirty="0" smtClean="0">
                              <a:solidFill>
                                <a:srgbClr val="FF9900"/>
                              </a:solidFill>
                            </a:rPr>
                            <a:t>E</a:t>
                          </a:r>
                          <a:endParaRPr lang="fr-FR" sz="4400" b="1" dirty="0">
                            <a:solidFill>
                              <a:srgbClr val="FF99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dirty="0" smtClean="0"/>
                            <a:t>4)</a:t>
                          </a:r>
                          <a:r>
                            <a:rPr lang="fr-FR" sz="3600" baseline="0" dirty="0" smtClean="0"/>
                            <a:t> </a:t>
                          </a:r>
                          <a:r>
                            <a:rPr lang="fr-FR" sz="3600" dirty="0" smtClean="0"/>
                            <a:t> </a:t>
                          </a:r>
                          <a:r>
                            <a:rPr lang="fr-FR" sz="4400" b="1" dirty="0" smtClean="0">
                              <a:solidFill>
                                <a:srgbClr val="669900"/>
                              </a:solidFill>
                            </a:rPr>
                            <a:t>F</a:t>
                          </a:r>
                          <a:endParaRPr lang="fr-FR" sz="4400" b="1" dirty="0">
                            <a:solidFill>
                              <a:srgbClr val="669900"/>
                            </a:solidFill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pic>
        <p:nvPicPr>
          <p:cNvPr id="1028" name="Picture 4" descr="geogebra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844824"/>
            <a:ext cx="3168352" cy="3039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Ellipse 6"/>
          <p:cNvSpPr/>
          <p:nvPr/>
        </p:nvSpPr>
        <p:spPr>
          <a:xfrm>
            <a:off x="6948264" y="908719"/>
            <a:ext cx="2088232" cy="936105"/>
          </a:xfrm>
          <a:prstGeom prst="ellipse">
            <a:avLst/>
          </a:prstGeom>
          <a:noFill/>
          <a:ln w="63500">
            <a:solidFill>
              <a:srgbClr val="66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llipse 7"/>
          <p:cNvSpPr/>
          <p:nvPr/>
        </p:nvSpPr>
        <p:spPr>
          <a:xfrm>
            <a:off x="2411760" y="5805264"/>
            <a:ext cx="1974304" cy="867428"/>
          </a:xfrm>
          <a:prstGeom prst="ellipse">
            <a:avLst/>
          </a:prstGeom>
          <a:noFill/>
          <a:ln w="635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1352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Espace réservé du contenu 4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1942786171"/>
                  </p:ext>
                </p:extLst>
              </p:nvPr>
            </p:nvGraphicFramePr>
            <p:xfrm>
              <a:off x="0" y="4869160"/>
              <a:ext cx="9144000" cy="1844824"/>
            </p:xfrm>
            <a:graphic>
              <a:graphicData uri="http://schemas.openxmlformats.org/drawingml/2006/table">
                <a:tbl>
                  <a:tblPr firstRow="1">
                    <a:tableStyleId>{08FB837D-C827-4EFA-A057-4D05807E0F7C}</a:tableStyleId>
                  </a:tblPr>
                  <a:tblGrid>
                    <a:gridCol w="2195736"/>
                    <a:gridCol w="2232248"/>
                    <a:gridCol w="2304256"/>
                    <a:gridCol w="2411760"/>
                  </a:tblGrid>
                  <a:tr h="907796">
                    <a:tc gridSpan="4"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4000" b="0" dirty="0" smtClean="0"/>
                            <a:t>Le</a:t>
                          </a:r>
                          <a:r>
                            <a:rPr lang="fr-FR" sz="4000" b="0" baseline="0" dirty="0" smtClean="0"/>
                            <a:t> ou les réels associés au point D</a:t>
                          </a:r>
                          <a:r>
                            <a:rPr lang="fr-FR" sz="4000" b="0" dirty="0" smtClean="0"/>
                            <a:t> sont … 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937028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dirty="0" smtClean="0"/>
                            <a:t>1)</a:t>
                          </a:r>
                          <a:r>
                            <a:rPr lang="fr-FR" sz="3600" baseline="0" dirty="0" smtClean="0"/>
                            <a:t> </a:t>
                          </a:r>
                          <a:r>
                            <a:rPr lang="fr-FR" sz="3600" dirty="0" smtClean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l-GR" sz="3600" i="1" smtClean="0">
                                  <a:latin typeface="Cambria Math"/>
                                  <a:ea typeface="Cambria Math"/>
                                </a:rPr>
                                <m:t>π</m:t>
                              </m:r>
                              <m:r>
                                <a:rPr lang="fr-FR" sz="3600" b="0" i="1" smtClean="0">
                                  <a:latin typeface="Cambria Math"/>
                                  <a:ea typeface="Cambria Math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fr-FR" sz="36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3600" b="0" i="1" smtClean="0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fr-FR" sz="3600" b="0" i="1" smtClean="0">
                                      <a:latin typeface="Cambria Math"/>
                                      <a:ea typeface="Cambria Math"/>
                                    </a:rPr>
                                    <m:t>6</m:t>
                                  </m:r>
                                </m:den>
                              </m:f>
                            </m:oMath>
                          </a14:m>
                          <a:endParaRPr lang="fr-FR" sz="3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dirty="0" smtClean="0"/>
                            <a:t>2)</a:t>
                          </a:r>
                          <a:r>
                            <a:rPr lang="fr-FR" sz="3600" baseline="0" dirty="0" smtClean="0"/>
                            <a:t> </a:t>
                          </a:r>
                          <a:r>
                            <a:rPr lang="fr-FR" sz="3600" dirty="0" smtClean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l-GR" sz="3600" i="1" smtClean="0">
                                  <a:latin typeface="Cambria Math"/>
                                  <a:ea typeface="Cambria Math"/>
                                </a:rPr>
                                <m:t>π</m:t>
                              </m:r>
                              <m:r>
                                <a:rPr lang="fr-FR" sz="3600" b="0" i="1" smtClean="0">
                                  <a:latin typeface="Cambria Math"/>
                                  <a:ea typeface="Cambria Math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fr-FR" sz="36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3600" i="1" smtClean="0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fr-FR" sz="3600" b="0" i="1" smtClean="0">
                                      <a:latin typeface="Cambria Math"/>
                                      <a:ea typeface="Cambria Math"/>
                                    </a:rPr>
                                    <m:t>6</m:t>
                                  </m:r>
                                </m:den>
                              </m:f>
                            </m:oMath>
                          </a14:m>
                          <a:endParaRPr lang="fr-FR" sz="3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dirty="0" smtClean="0"/>
                            <a:t>3)</a:t>
                          </a:r>
                          <a:r>
                            <a:rPr lang="fr-FR" sz="3600" baseline="0" dirty="0" smtClean="0"/>
                            <a:t> </a:t>
                          </a:r>
                          <a:r>
                            <a:rPr lang="fr-FR" sz="3600" dirty="0" smtClean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fr-FR" sz="3600" b="0" i="0" smtClean="0">
                                  <a:latin typeface="Cambria Math"/>
                                </a:rPr>
                                <m:t>2</m:t>
                              </m:r>
                              <m:r>
                                <m:rPr>
                                  <m:sty m:val="p"/>
                                </m:rPr>
                                <a:rPr lang="el-GR" sz="3600" b="0" i="1" smtClean="0">
                                  <a:latin typeface="Cambria Math"/>
                                  <a:ea typeface="Cambria Math"/>
                                </a:rPr>
                                <m:t>π</m:t>
                              </m:r>
                              <m:r>
                                <a:rPr lang="fr-FR" sz="3600" b="0" i="0" smtClean="0">
                                  <a:latin typeface="Cambria Math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fr-FR" sz="36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3600" b="0" i="1" smtClean="0">
                                      <a:latin typeface="Cambria Math"/>
                                    </a:rPr>
                                    <m:t>7</m:t>
                                  </m:r>
                                  <m:r>
                                    <a:rPr lang="fr-FR" sz="3600" b="0" i="1" smtClean="0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fr-FR" sz="3600" b="0" i="1" smtClean="0">
                                      <a:latin typeface="Cambria Math"/>
                                      <a:ea typeface="Cambria Math"/>
                                    </a:rPr>
                                    <m:t>6</m:t>
                                  </m:r>
                                </m:den>
                              </m:f>
                            </m:oMath>
                          </a14:m>
                          <a:endParaRPr lang="fr-FR" sz="3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dirty="0" smtClean="0"/>
                            <a:t>4)</a:t>
                          </a:r>
                          <a:r>
                            <a:rPr lang="fr-FR" sz="3600" baseline="0" dirty="0" smtClean="0"/>
                            <a:t> </a:t>
                          </a:r>
                          <a:r>
                            <a:rPr lang="fr-FR" sz="3600" dirty="0" smtClean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fr-FR" sz="3600" b="0" i="0" smtClean="0">
                                  <a:latin typeface="Cambria Math"/>
                                </a:rPr>
                                <m:t>2</m:t>
                              </m:r>
                              <m:r>
                                <m:rPr>
                                  <m:sty m:val="p"/>
                                </m:rPr>
                                <a:rPr lang="el-GR" sz="3600" b="0" i="1" smtClean="0">
                                  <a:latin typeface="Cambria Math"/>
                                  <a:ea typeface="Cambria Math"/>
                                </a:rPr>
                                <m:t>π</m:t>
                              </m:r>
                              <m:r>
                                <a:rPr lang="fr-FR" sz="3600" b="0" i="1" smtClean="0">
                                  <a:latin typeface="Cambria Math"/>
                                  <a:ea typeface="Cambria Math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fr-FR" sz="36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3600" b="0" i="1" smtClean="0">
                                      <a:latin typeface="Cambria Math"/>
                                    </a:rPr>
                                    <m:t>5</m:t>
                                  </m:r>
                                  <m:r>
                                    <a:rPr lang="fr-FR" sz="3600" b="0" i="1" smtClean="0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fr-FR" sz="3600" b="0" i="1" smtClean="0">
                                      <a:latin typeface="Cambria Math"/>
                                      <a:ea typeface="Cambria Math"/>
                                    </a:rPr>
                                    <m:t>6</m:t>
                                  </m:r>
                                </m:den>
                              </m:f>
                            </m:oMath>
                          </a14:m>
                          <a:endParaRPr lang="fr-FR" sz="36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Espace réservé du contenu 4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1942786171"/>
                  </p:ext>
                </p:extLst>
              </p:nvPr>
            </p:nvGraphicFramePr>
            <p:xfrm>
              <a:off x="0" y="4869160"/>
              <a:ext cx="9144000" cy="1844824"/>
            </p:xfrm>
            <a:graphic>
              <a:graphicData uri="http://schemas.openxmlformats.org/drawingml/2006/table">
                <a:tbl>
                  <a:tblPr firstRow="1">
                    <a:tableStyleId>{08FB837D-C827-4EFA-A057-4D05807E0F7C}</a:tableStyleId>
                  </a:tblPr>
                  <a:tblGrid>
                    <a:gridCol w="2195736"/>
                    <a:gridCol w="2232248"/>
                    <a:gridCol w="2304256"/>
                    <a:gridCol w="2411760"/>
                  </a:tblGrid>
                  <a:tr h="907796">
                    <a:tc gridSpan="4"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4000" b="0" dirty="0" smtClean="0"/>
                            <a:t>Le</a:t>
                          </a:r>
                          <a:r>
                            <a:rPr lang="fr-FR" sz="4000" b="0" baseline="0" dirty="0" smtClean="0"/>
                            <a:t> ou les réels associés au point D</a:t>
                          </a:r>
                          <a:r>
                            <a:rPr lang="fr-FR" sz="4000" b="0" dirty="0" smtClean="0"/>
                            <a:t> sont … 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937028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944" t="-109150" r="-318611" b="-71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00273" t="-109150" r="-213388" b="-71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93915" t="-109150" r="-106614" b="-71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280556" t="-109150" r="-1768" b="-7190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6" name="Espace réservé du contenu 5"/>
          <p:cNvSpPr>
            <a:spLocks noGrp="1"/>
          </p:cNvSpPr>
          <p:nvPr>
            <p:ph sz="half" idx="1"/>
          </p:nvPr>
        </p:nvSpPr>
        <p:spPr>
          <a:xfrm>
            <a:off x="0" y="2492896"/>
            <a:ext cx="9144000" cy="1828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6600" b="1" dirty="0" smtClean="0"/>
              <a:t>N°4</a:t>
            </a:r>
            <a:endParaRPr lang="fr-FR" sz="66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Tableau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43128762"/>
                  </p:ext>
                </p:extLst>
              </p:nvPr>
            </p:nvGraphicFramePr>
            <p:xfrm>
              <a:off x="0" y="25121"/>
              <a:ext cx="9144000" cy="1836204"/>
            </p:xfrm>
            <a:graphic>
              <a:graphicData uri="http://schemas.openxmlformats.org/drawingml/2006/table">
                <a:tbl>
                  <a:tblPr firstRow="1" bandRow="1">
                    <a:tableStyleId>{F5AB1C69-6EDB-4FF4-983F-18BD219EF322}</a:tableStyleId>
                  </a:tblPr>
                  <a:tblGrid>
                    <a:gridCol w="2286000"/>
                    <a:gridCol w="2141984"/>
                    <a:gridCol w="2304256"/>
                    <a:gridCol w="2411760"/>
                  </a:tblGrid>
                  <a:tr h="792088"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fr-FR" sz="4000" b="0" dirty="0" smtClean="0"/>
                            <a:t>Le</a:t>
                          </a:r>
                          <a:r>
                            <a:rPr lang="fr-FR" sz="4000" b="0" baseline="0" dirty="0" smtClean="0"/>
                            <a:t> ou les réels associés au point E</a:t>
                          </a:r>
                          <a:r>
                            <a:rPr lang="fr-FR" sz="4000" b="0" dirty="0" smtClean="0"/>
                            <a:t> sont … </a:t>
                          </a:r>
                          <a:endParaRPr lang="fr-FR" sz="4000" b="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104411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3600" dirty="0" smtClean="0"/>
                            <a:t>1)</a:t>
                          </a:r>
                          <a:r>
                            <a:rPr lang="fr-FR" sz="3600" baseline="0" dirty="0" smtClean="0"/>
                            <a:t> </a:t>
                          </a:r>
                          <a:r>
                            <a:rPr lang="fr-FR" sz="3600" dirty="0" smtClean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fr-FR" sz="3600" b="0" i="0" smtClean="0">
                                  <a:latin typeface="Cambria Math"/>
                                </a:rPr>
                                <m:t>2</m:t>
                              </m:r>
                              <m:r>
                                <m:rPr>
                                  <m:sty m:val="p"/>
                                </m:rPr>
                                <a:rPr lang="el-GR" sz="3600" b="0" i="1" smtClean="0">
                                  <a:latin typeface="Cambria Math"/>
                                  <a:ea typeface="Cambria Math"/>
                                </a:rPr>
                                <m:t>π</m:t>
                              </m:r>
                              <m:r>
                                <a:rPr lang="fr-FR" sz="3600" b="0" i="0" smtClean="0">
                                  <a:latin typeface="Cambria Math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fr-FR" sz="36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3600" b="0" i="1" smtClean="0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fr-FR" sz="3600" b="0" i="1" smtClean="0">
                                      <a:latin typeface="Cambria Math"/>
                                      <a:ea typeface="Cambria Math"/>
                                    </a:rPr>
                                    <m:t>3</m:t>
                                  </m:r>
                                </m:den>
                              </m:f>
                            </m:oMath>
                          </a14:m>
                          <a:endParaRPr lang="fr-FR" sz="3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dirty="0" smtClean="0"/>
                            <a:t>2)</a:t>
                          </a:r>
                          <a:r>
                            <a:rPr lang="fr-FR" sz="3600" baseline="0" dirty="0" smtClean="0"/>
                            <a:t> </a:t>
                          </a:r>
                          <a:r>
                            <a:rPr lang="fr-FR" sz="3600" dirty="0" smtClean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l-GR" sz="3600" b="0" i="1" smtClean="0">
                                  <a:latin typeface="Cambria Math"/>
                                  <a:ea typeface="Cambria Math"/>
                                </a:rPr>
                                <m:t>π</m:t>
                              </m:r>
                              <m:r>
                                <a:rPr lang="fr-FR" sz="3600" b="0" i="0" smtClean="0">
                                  <a:latin typeface="Cambria Math"/>
                                  <a:ea typeface="Cambria Math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fr-FR" sz="36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3600" i="1" smtClean="0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fr-FR" sz="3600" b="0" i="1" smtClean="0">
                                      <a:latin typeface="Cambria Math"/>
                                      <a:ea typeface="Cambria Math"/>
                                    </a:rPr>
                                    <m:t>3</m:t>
                                  </m:r>
                                </m:den>
                              </m:f>
                            </m:oMath>
                          </a14:m>
                          <a:endParaRPr lang="fr-FR" sz="3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dirty="0" smtClean="0"/>
                            <a:t>3)</a:t>
                          </a:r>
                          <a:r>
                            <a:rPr lang="fr-FR" sz="3600" baseline="0" dirty="0" smtClean="0"/>
                            <a:t> </a:t>
                          </a:r>
                          <a:r>
                            <a:rPr lang="fr-FR" sz="3600" dirty="0" smtClean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fr-FR" sz="3600" b="0" i="0" smtClean="0">
                                  <a:latin typeface="Cambria Math"/>
                                </a:rPr>
                                <m:t>2</m:t>
                              </m:r>
                              <m:r>
                                <m:rPr>
                                  <m:sty m:val="p"/>
                                </m:rPr>
                                <a:rPr lang="el-GR" sz="3600" b="0" i="1" smtClean="0">
                                  <a:latin typeface="Cambria Math"/>
                                  <a:ea typeface="Cambria Math"/>
                                </a:rPr>
                                <m:t>π</m:t>
                              </m:r>
                              <m:r>
                                <a:rPr lang="fr-FR" sz="3600" b="0" i="1" smtClean="0">
                                  <a:latin typeface="Cambria Math"/>
                                  <a:ea typeface="Cambria Math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fr-FR" sz="36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3600" b="0" i="1" smtClean="0">
                                      <a:latin typeface="Cambria Math"/>
                                    </a:rPr>
                                    <m:t>2</m:t>
                                  </m:r>
                                  <m:r>
                                    <a:rPr lang="fr-FR" sz="3600" b="0" i="1" smtClean="0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fr-FR" sz="3600" b="0" i="1" smtClean="0">
                                      <a:latin typeface="Cambria Math"/>
                                      <a:ea typeface="Cambria Math"/>
                                    </a:rPr>
                                    <m:t>3</m:t>
                                  </m:r>
                                </m:den>
                              </m:f>
                            </m:oMath>
                          </a14:m>
                          <a:endParaRPr lang="fr-FR" sz="3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dirty="0" smtClean="0"/>
                            <a:t>4) </a:t>
                          </a:r>
                          <a14:m>
                            <m:oMath xmlns:m="http://schemas.openxmlformats.org/officeDocument/2006/math">
                              <m:r>
                                <a:rPr lang="fr-FR" sz="3600" b="0" i="0" smtClean="0">
                                  <a:latin typeface="Cambria Math"/>
                                </a:rPr>
                                <m:t>−</m:t>
                              </m:r>
                              <m:r>
                                <m:rPr>
                                  <m:sty m:val="p"/>
                                </m:rPr>
                                <a:rPr lang="el-GR" sz="3600" b="0" i="1" smtClean="0">
                                  <a:latin typeface="Cambria Math"/>
                                  <a:ea typeface="Cambria Math"/>
                                </a:rPr>
                                <m:t>π</m:t>
                              </m:r>
                              <m:r>
                                <a:rPr lang="fr-FR" sz="3600" b="0" i="0" smtClean="0">
                                  <a:latin typeface="Cambria Math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fr-FR" sz="36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3600" b="0" i="1" smtClean="0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fr-FR" sz="3600" b="0" i="1" smtClean="0">
                                      <a:latin typeface="Cambria Math"/>
                                      <a:ea typeface="Cambria Math"/>
                                    </a:rPr>
                                    <m:t>3</m:t>
                                  </m:r>
                                </m:den>
                              </m:f>
                            </m:oMath>
                          </a14:m>
                          <a:endParaRPr lang="fr-FR" sz="36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Tableau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43128762"/>
                  </p:ext>
                </p:extLst>
              </p:nvPr>
            </p:nvGraphicFramePr>
            <p:xfrm>
              <a:off x="0" y="25121"/>
              <a:ext cx="9144000" cy="1836204"/>
            </p:xfrm>
            <a:graphic>
              <a:graphicData uri="http://schemas.openxmlformats.org/drawingml/2006/table">
                <a:tbl>
                  <a:tblPr firstRow="1" bandRow="1">
                    <a:tableStyleId>{F5AB1C69-6EDB-4FF4-983F-18BD219EF322}</a:tableStyleId>
                  </a:tblPr>
                  <a:tblGrid>
                    <a:gridCol w="2286000"/>
                    <a:gridCol w="2141984"/>
                    <a:gridCol w="2304256"/>
                    <a:gridCol w="2411760"/>
                  </a:tblGrid>
                  <a:tr h="792088"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fr-FR" sz="4000" b="0" dirty="0" smtClean="0"/>
                            <a:t>Le</a:t>
                          </a:r>
                          <a:r>
                            <a:rPr lang="fr-FR" sz="4000" b="0" baseline="0" dirty="0" smtClean="0"/>
                            <a:t> ou les réels associés au point E</a:t>
                          </a:r>
                          <a:r>
                            <a:rPr lang="fr-FR" sz="4000" b="0" dirty="0" smtClean="0"/>
                            <a:t> sont … </a:t>
                          </a:r>
                          <a:endParaRPr lang="fr-FR" sz="4000" b="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1044116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t="-86550" r="-300000" b="-5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106838" t="-86550" r="-220513" b="-5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192063" t="-86550" r="-104762" b="-5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278788" t="-86550" b="-585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pic>
        <p:nvPicPr>
          <p:cNvPr id="1028" name="Picture 4" descr="geogebra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844824"/>
            <a:ext cx="3168352" cy="3039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Ellipse 6"/>
          <p:cNvSpPr/>
          <p:nvPr/>
        </p:nvSpPr>
        <p:spPr>
          <a:xfrm>
            <a:off x="2339752" y="620688"/>
            <a:ext cx="2088232" cy="1224136"/>
          </a:xfrm>
          <a:prstGeom prst="ellipse">
            <a:avLst/>
          </a:prstGeom>
          <a:noFill/>
          <a:ln w="63500">
            <a:solidFill>
              <a:srgbClr val="66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llipse 7"/>
          <p:cNvSpPr/>
          <p:nvPr/>
        </p:nvSpPr>
        <p:spPr>
          <a:xfrm>
            <a:off x="4427984" y="620688"/>
            <a:ext cx="2376264" cy="1224136"/>
          </a:xfrm>
          <a:prstGeom prst="ellipse">
            <a:avLst/>
          </a:prstGeom>
          <a:noFill/>
          <a:ln w="63500">
            <a:solidFill>
              <a:srgbClr val="66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Ellipse 8"/>
          <p:cNvSpPr/>
          <p:nvPr/>
        </p:nvSpPr>
        <p:spPr>
          <a:xfrm>
            <a:off x="6876256" y="620688"/>
            <a:ext cx="2195706" cy="1224136"/>
          </a:xfrm>
          <a:prstGeom prst="ellipse">
            <a:avLst/>
          </a:prstGeom>
          <a:noFill/>
          <a:ln w="63500">
            <a:solidFill>
              <a:srgbClr val="66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Ellipse 9"/>
          <p:cNvSpPr/>
          <p:nvPr/>
        </p:nvSpPr>
        <p:spPr>
          <a:xfrm>
            <a:off x="2195736" y="5589240"/>
            <a:ext cx="2169069" cy="1235852"/>
          </a:xfrm>
          <a:prstGeom prst="ellipse">
            <a:avLst/>
          </a:prstGeom>
          <a:noFill/>
          <a:ln w="635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Ellipse 10"/>
          <p:cNvSpPr/>
          <p:nvPr/>
        </p:nvSpPr>
        <p:spPr>
          <a:xfrm>
            <a:off x="4427984" y="5517232"/>
            <a:ext cx="2376264" cy="1307860"/>
          </a:xfrm>
          <a:prstGeom prst="ellipse">
            <a:avLst/>
          </a:prstGeom>
          <a:noFill/>
          <a:ln w="635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llipse 11"/>
          <p:cNvSpPr/>
          <p:nvPr/>
        </p:nvSpPr>
        <p:spPr>
          <a:xfrm>
            <a:off x="6804248" y="5517232"/>
            <a:ext cx="2267714" cy="1307860"/>
          </a:xfrm>
          <a:prstGeom prst="ellipse">
            <a:avLst/>
          </a:prstGeom>
          <a:noFill/>
          <a:ln w="635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7633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Espace réservé du contenu 4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3655663186"/>
                  </p:ext>
                </p:extLst>
              </p:nvPr>
            </p:nvGraphicFramePr>
            <p:xfrm>
              <a:off x="0" y="4869160"/>
              <a:ext cx="9144000" cy="1998304"/>
            </p:xfrm>
            <a:graphic>
              <a:graphicData uri="http://schemas.openxmlformats.org/drawingml/2006/table">
                <a:tbl>
                  <a:tblPr firstRow="1">
                    <a:tableStyleId>{08FB837D-C827-4EFA-A057-4D05807E0F7C}</a:tableStyleId>
                  </a:tblPr>
                  <a:tblGrid>
                    <a:gridCol w="2286000"/>
                    <a:gridCol w="2286000"/>
                    <a:gridCol w="2376264"/>
                    <a:gridCol w="2195736"/>
                  </a:tblGrid>
                  <a:tr h="907796">
                    <a:tc gridSpan="4"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4000" b="0" baseline="0" dirty="0" smtClean="0"/>
                            <a:t>Le ou les points d’ordonnée 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4000" b="0" i="1" baseline="0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ad>
                                    <m:radPr>
                                      <m:degHide m:val="on"/>
                                      <m:ctrlPr>
                                        <a:rPr lang="fr-FR" sz="4000" b="0" i="1" baseline="0" smtClean="0">
                                          <a:latin typeface="Cambria Math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fr-FR" sz="4000" b="0" i="1" baseline="0" smtClean="0">
                                          <a:latin typeface="Cambria Math"/>
                                        </a:rPr>
                                        <m:t>3</m:t>
                                      </m:r>
                                    </m:e>
                                  </m:rad>
                                </m:num>
                                <m:den>
                                  <m:r>
                                    <a:rPr lang="fr-FR" sz="4000" b="0" i="1" baseline="0" smtClean="0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  <m:r>
                                <a:rPr lang="fr-FR" sz="4000" b="0" i="0" baseline="0" smtClean="0">
                                  <a:latin typeface="Cambria Math"/>
                                </a:rPr>
                                <m:t>  </m:t>
                              </m:r>
                            </m:oMath>
                          </a14:m>
                          <a:r>
                            <a:rPr lang="fr-FR" sz="4000" b="0" dirty="0" smtClean="0"/>
                            <a:t>sont …</a:t>
                          </a:r>
                          <a:endParaRPr lang="fr-FR" sz="4000" b="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93702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3600" dirty="0" smtClean="0"/>
                            <a:t>1)</a:t>
                          </a:r>
                          <a:r>
                            <a:rPr lang="fr-FR" sz="3600" baseline="0" dirty="0" smtClean="0"/>
                            <a:t> </a:t>
                          </a:r>
                          <a:r>
                            <a:rPr lang="fr-FR" sz="3600" dirty="0" smtClean="0"/>
                            <a:t> </a:t>
                          </a:r>
                          <a:r>
                            <a:rPr lang="fr-FR" sz="4400" b="1" dirty="0" smtClean="0">
                              <a:solidFill>
                                <a:srgbClr val="FF9900"/>
                              </a:solidFill>
                            </a:rPr>
                            <a:t>C</a:t>
                          </a:r>
                          <a:endParaRPr lang="fr-FR" sz="4400" b="1" dirty="0">
                            <a:solidFill>
                              <a:srgbClr val="FF99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dirty="0" smtClean="0"/>
                            <a:t>2)</a:t>
                          </a:r>
                          <a:r>
                            <a:rPr lang="fr-FR" sz="3600" baseline="0" dirty="0" smtClean="0"/>
                            <a:t> </a:t>
                          </a:r>
                          <a:r>
                            <a:rPr lang="fr-FR" sz="3600" dirty="0" smtClean="0"/>
                            <a:t> </a:t>
                          </a:r>
                          <a:r>
                            <a:rPr lang="fr-FR" sz="4400" b="1" dirty="0" smtClean="0">
                              <a:solidFill>
                                <a:srgbClr val="669900"/>
                              </a:solidFill>
                            </a:rPr>
                            <a:t>D</a:t>
                          </a:r>
                          <a:endParaRPr lang="fr-FR" sz="4400" b="1" dirty="0">
                            <a:solidFill>
                              <a:srgbClr val="6699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dirty="0" smtClean="0"/>
                            <a:t>3)</a:t>
                          </a:r>
                          <a:r>
                            <a:rPr lang="fr-FR" sz="3600" baseline="0" dirty="0" smtClean="0"/>
                            <a:t> </a:t>
                          </a:r>
                          <a:r>
                            <a:rPr lang="fr-FR" sz="3600" dirty="0" smtClean="0"/>
                            <a:t> </a:t>
                          </a:r>
                          <a:r>
                            <a:rPr lang="fr-FR" sz="4400" b="1" dirty="0" smtClean="0">
                              <a:solidFill>
                                <a:srgbClr val="FF9900"/>
                              </a:solidFill>
                            </a:rPr>
                            <a:t>E</a:t>
                          </a:r>
                          <a:endParaRPr lang="fr-FR" sz="4400" b="1" dirty="0">
                            <a:solidFill>
                              <a:srgbClr val="FF99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dirty="0" smtClean="0"/>
                            <a:t>4)</a:t>
                          </a:r>
                          <a:r>
                            <a:rPr lang="fr-FR" sz="3600" baseline="0" dirty="0" smtClean="0"/>
                            <a:t> </a:t>
                          </a:r>
                          <a:r>
                            <a:rPr lang="fr-FR" sz="3600" dirty="0" smtClean="0"/>
                            <a:t> </a:t>
                          </a:r>
                          <a:r>
                            <a:rPr lang="fr-FR" sz="4400" b="1" dirty="0" smtClean="0">
                              <a:solidFill>
                                <a:srgbClr val="669900"/>
                              </a:solidFill>
                            </a:rPr>
                            <a:t>F</a:t>
                          </a:r>
                          <a:endParaRPr lang="fr-FR" sz="4400" b="1" dirty="0">
                            <a:solidFill>
                              <a:srgbClr val="669900"/>
                            </a:solidFill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Espace réservé du contenu 4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3655663186"/>
                  </p:ext>
                </p:extLst>
              </p:nvPr>
            </p:nvGraphicFramePr>
            <p:xfrm>
              <a:off x="0" y="4869160"/>
              <a:ext cx="9144000" cy="1998304"/>
            </p:xfrm>
            <a:graphic>
              <a:graphicData uri="http://schemas.openxmlformats.org/drawingml/2006/table">
                <a:tbl>
                  <a:tblPr firstRow="1">
                    <a:tableStyleId>{08FB837D-C827-4EFA-A057-4D05807E0F7C}</a:tableStyleId>
                  </a:tblPr>
                  <a:tblGrid>
                    <a:gridCol w="2286000"/>
                    <a:gridCol w="2286000"/>
                    <a:gridCol w="2376264"/>
                    <a:gridCol w="2195736"/>
                  </a:tblGrid>
                  <a:tr h="1061276">
                    <a:tc gridSpan="4"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467" t="-2299" r="-467" b="-99425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93702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3600" dirty="0" smtClean="0"/>
                            <a:t>1)</a:t>
                          </a:r>
                          <a:r>
                            <a:rPr lang="fr-FR" sz="3600" baseline="0" dirty="0" smtClean="0"/>
                            <a:t> </a:t>
                          </a:r>
                          <a:r>
                            <a:rPr lang="fr-FR" sz="3600" dirty="0" smtClean="0"/>
                            <a:t> </a:t>
                          </a:r>
                          <a:r>
                            <a:rPr lang="fr-FR" sz="4400" b="1" dirty="0" smtClean="0">
                              <a:solidFill>
                                <a:srgbClr val="FF9900"/>
                              </a:solidFill>
                            </a:rPr>
                            <a:t>C</a:t>
                          </a:r>
                          <a:endParaRPr lang="fr-FR" sz="4400" b="1" dirty="0">
                            <a:solidFill>
                              <a:srgbClr val="FF99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dirty="0" smtClean="0"/>
                            <a:t>2)</a:t>
                          </a:r>
                          <a:r>
                            <a:rPr lang="fr-FR" sz="3600" baseline="0" dirty="0" smtClean="0"/>
                            <a:t> </a:t>
                          </a:r>
                          <a:r>
                            <a:rPr lang="fr-FR" sz="3600" dirty="0" smtClean="0"/>
                            <a:t> </a:t>
                          </a:r>
                          <a:r>
                            <a:rPr lang="fr-FR" sz="4400" b="1" dirty="0" smtClean="0">
                              <a:solidFill>
                                <a:srgbClr val="669900"/>
                              </a:solidFill>
                            </a:rPr>
                            <a:t>D</a:t>
                          </a:r>
                          <a:endParaRPr lang="fr-FR" sz="4400" b="1" dirty="0">
                            <a:solidFill>
                              <a:srgbClr val="6699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dirty="0" smtClean="0"/>
                            <a:t>3)</a:t>
                          </a:r>
                          <a:r>
                            <a:rPr lang="fr-FR" sz="3600" baseline="0" dirty="0" smtClean="0"/>
                            <a:t> </a:t>
                          </a:r>
                          <a:r>
                            <a:rPr lang="fr-FR" sz="3600" dirty="0" smtClean="0"/>
                            <a:t> </a:t>
                          </a:r>
                          <a:r>
                            <a:rPr lang="fr-FR" sz="4400" b="1" dirty="0" smtClean="0">
                              <a:solidFill>
                                <a:srgbClr val="FF9900"/>
                              </a:solidFill>
                            </a:rPr>
                            <a:t>E</a:t>
                          </a:r>
                          <a:endParaRPr lang="fr-FR" sz="4400" b="1" dirty="0">
                            <a:solidFill>
                              <a:srgbClr val="FF99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dirty="0" smtClean="0"/>
                            <a:t>4)</a:t>
                          </a:r>
                          <a:r>
                            <a:rPr lang="fr-FR" sz="3600" baseline="0" dirty="0" smtClean="0"/>
                            <a:t> </a:t>
                          </a:r>
                          <a:r>
                            <a:rPr lang="fr-FR" sz="3600" dirty="0" smtClean="0"/>
                            <a:t> </a:t>
                          </a:r>
                          <a:r>
                            <a:rPr lang="fr-FR" sz="4400" b="1" dirty="0" smtClean="0">
                              <a:solidFill>
                                <a:srgbClr val="669900"/>
                              </a:solidFill>
                            </a:rPr>
                            <a:t>F</a:t>
                          </a:r>
                          <a:endParaRPr lang="fr-FR" sz="4400" b="1" dirty="0">
                            <a:solidFill>
                              <a:srgbClr val="669900"/>
                            </a:solidFill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sp>
        <p:nvSpPr>
          <p:cNvPr id="6" name="Espace réservé du contenu 5"/>
          <p:cNvSpPr>
            <a:spLocks noGrp="1"/>
          </p:cNvSpPr>
          <p:nvPr>
            <p:ph sz="half" idx="1"/>
          </p:nvPr>
        </p:nvSpPr>
        <p:spPr>
          <a:xfrm>
            <a:off x="0" y="2450339"/>
            <a:ext cx="9144000" cy="1828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6600" b="1" dirty="0" smtClean="0"/>
              <a:t>N°5</a:t>
            </a:r>
            <a:endParaRPr lang="fr-FR" sz="66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Tableau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92525243"/>
                  </p:ext>
                </p:extLst>
              </p:nvPr>
            </p:nvGraphicFramePr>
            <p:xfrm>
              <a:off x="3626" y="-11685"/>
              <a:ext cx="9144000" cy="1924923"/>
            </p:xfrm>
            <a:graphic>
              <a:graphicData uri="http://schemas.openxmlformats.org/drawingml/2006/table">
                <a:tbl>
                  <a:tblPr firstRow="1" bandRow="1">
                    <a:tableStyleId>{F5AB1C69-6EDB-4FF4-983F-18BD219EF322}</a:tableStyleId>
                  </a:tblPr>
                  <a:tblGrid>
                    <a:gridCol w="2286000"/>
                    <a:gridCol w="2286000"/>
                    <a:gridCol w="2286000"/>
                    <a:gridCol w="2286000"/>
                  </a:tblGrid>
                  <a:tr h="792088"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fr-FR" sz="4000" b="0" baseline="0" dirty="0" smtClean="0"/>
                            <a:t>Le ou les points d’abscisse 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4000" b="0" i="1" baseline="0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ad>
                                    <m:radPr>
                                      <m:degHide m:val="on"/>
                                      <m:ctrlPr>
                                        <a:rPr lang="fr-FR" sz="4000" b="0" i="1" baseline="0" smtClean="0">
                                          <a:latin typeface="Cambria Math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fr-FR" sz="4000" b="0" i="1" baseline="0" smtClean="0">
                                          <a:latin typeface="Cambria Math"/>
                                        </a:rPr>
                                        <m:t>3</m:t>
                                      </m:r>
                                    </m:e>
                                  </m:rad>
                                </m:num>
                                <m:den>
                                  <m:r>
                                    <a:rPr lang="fr-FR" sz="4000" b="0" i="1" baseline="0" smtClean="0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  <m:r>
                                <a:rPr lang="fr-FR" sz="4000" b="0" i="0" baseline="0" smtClean="0">
                                  <a:latin typeface="Cambria Math"/>
                                </a:rPr>
                                <m:t>  </m:t>
                              </m:r>
                            </m:oMath>
                          </a14:m>
                          <a:r>
                            <a:rPr lang="fr-FR" sz="4000" b="0" dirty="0" smtClean="0"/>
                            <a:t>sont …</a:t>
                          </a:r>
                          <a:endParaRPr lang="fr-FR" sz="4000" b="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86364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3600" dirty="0" smtClean="0"/>
                            <a:t>1)</a:t>
                          </a:r>
                          <a:r>
                            <a:rPr lang="fr-FR" sz="3600" baseline="0" dirty="0" smtClean="0"/>
                            <a:t> </a:t>
                          </a:r>
                          <a:r>
                            <a:rPr lang="fr-FR" sz="3600" dirty="0" smtClean="0"/>
                            <a:t> </a:t>
                          </a:r>
                          <a:r>
                            <a:rPr lang="fr-FR" sz="4400" b="1" dirty="0" smtClean="0">
                              <a:solidFill>
                                <a:srgbClr val="FF9900"/>
                              </a:solidFill>
                            </a:rPr>
                            <a:t>C</a:t>
                          </a:r>
                          <a:endParaRPr lang="fr-FR" sz="4400" b="1" dirty="0">
                            <a:solidFill>
                              <a:srgbClr val="FF99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dirty="0" smtClean="0"/>
                            <a:t>2)</a:t>
                          </a:r>
                          <a:r>
                            <a:rPr lang="fr-FR" sz="3600" baseline="0" dirty="0" smtClean="0"/>
                            <a:t> </a:t>
                          </a:r>
                          <a:r>
                            <a:rPr lang="fr-FR" sz="3600" dirty="0" smtClean="0"/>
                            <a:t> </a:t>
                          </a:r>
                          <a:r>
                            <a:rPr lang="fr-FR" sz="4400" b="1" dirty="0" smtClean="0">
                              <a:solidFill>
                                <a:srgbClr val="669900"/>
                              </a:solidFill>
                            </a:rPr>
                            <a:t>D</a:t>
                          </a:r>
                          <a:endParaRPr lang="fr-FR" sz="4400" b="1" dirty="0">
                            <a:solidFill>
                              <a:srgbClr val="6699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dirty="0" smtClean="0"/>
                            <a:t>3)</a:t>
                          </a:r>
                          <a:r>
                            <a:rPr lang="fr-FR" sz="3600" baseline="0" dirty="0" smtClean="0"/>
                            <a:t> </a:t>
                          </a:r>
                          <a:r>
                            <a:rPr lang="fr-FR" sz="3600" dirty="0" smtClean="0"/>
                            <a:t> </a:t>
                          </a:r>
                          <a:r>
                            <a:rPr lang="fr-FR" sz="4400" b="1" dirty="0" smtClean="0">
                              <a:solidFill>
                                <a:srgbClr val="FF9900"/>
                              </a:solidFill>
                            </a:rPr>
                            <a:t>E</a:t>
                          </a:r>
                          <a:endParaRPr lang="fr-FR" sz="4400" b="1" dirty="0">
                            <a:solidFill>
                              <a:srgbClr val="FF99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dirty="0" smtClean="0"/>
                            <a:t>4)</a:t>
                          </a:r>
                          <a:r>
                            <a:rPr lang="fr-FR" sz="3600" baseline="0" dirty="0" smtClean="0"/>
                            <a:t> </a:t>
                          </a:r>
                          <a:r>
                            <a:rPr lang="fr-FR" sz="3600" dirty="0" smtClean="0"/>
                            <a:t> </a:t>
                          </a:r>
                          <a:r>
                            <a:rPr lang="fr-FR" sz="4400" b="1" dirty="0" smtClean="0">
                              <a:solidFill>
                                <a:srgbClr val="669900"/>
                              </a:solidFill>
                            </a:rPr>
                            <a:t>F</a:t>
                          </a:r>
                          <a:endParaRPr lang="fr-FR" sz="4400" b="1" dirty="0">
                            <a:solidFill>
                              <a:srgbClr val="669900"/>
                            </a:solidFill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Tableau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92525243"/>
                  </p:ext>
                </p:extLst>
              </p:nvPr>
            </p:nvGraphicFramePr>
            <p:xfrm>
              <a:off x="3626" y="-11685"/>
              <a:ext cx="9144000" cy="1924923"/>
            </p:xfrm>
            <a:graphic>
              <a:graphicData uri="http://schemas.openxmlformats.org/drawingml/2006/table">
                <a:tbl>
                  <a:tblPr firstRow="1" bandRow="1">
                    <a:tableStyleId>{F5AB1C69-6EDB-4FF4-983F-18BD219EF322}</a:tableStyleId>
                  </a:tblPr>
                  <a:tblGrid>
                    <a:gridCol w="2286000"/>
                    <a:gridCol w="2286000"/>
                    <a:gridCol w="2286000"/>
                    <a:gridCol w="2286000"/>
                  </a:tblGrid>
                  <a:tr h="1061276">
                    <a:tc gridSpan="4"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67" b="-99425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86364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3600" dirty="0" smtClean="0"/>
                            <a:t>1)</a:t>
                          </a:r>
                          <a:r>
                            <a:rPr lang="fr-FR" sz="3600" baseline="0" dirty="0" smtClean="0"/>
                            <a:t> </a:t>
                          </a:r>
                          <a:r>
                            <a:rPr lang="fr-FR" sz="3600" dirty="0" smtClean="0"/>
                            <a:t> </a:t>
                          </a:r>
                          <a:r>
                            <a:rPr lang="fr-FR" sz="4400" b="1" dirty="0" smtClean="0">
                              <a:solidFill>
                                <a:srgbClr val="FF9900"/>
                              </a:solidFill>
                            </a:rPr>
                            <a:t>C</a:t>
                          </a:r>
                          <a:endParaRPr lang="fr-FR" sz="4400" b="1" dirty="0">
                            <a:solidFill>
                              <a:srgbClr val="FF99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dirty="0" smtClean="0"/>
                            <a:t>2)</a:t>
                          </a:r>
                          <a:r>
                            <a:rPr lang="fr-FR" sz="3600" baseline="0" dirty="0" smtClean="0"/>
                            <a:t> </a:t>
                          </a:r>
                          <a:r>
                            <a:rPr lang="fr-FR" sz="3600" dirty="0" smtClean="0"/>
                            <a:t> </a:t>
                          </a:r>
                          <a:r>
                            <a:rPr lang="fr-FR" sz="4400" b="1" dirty="0" smtClean="0">
                              <a:solidFill>
                                <a:srgbClr val="669900"/>
                              </a:solidFill>
                            </a:rPr>
                            <a:t>D</a:t>
                          </a:r>
                          <a:endParaRPr lang="fr-FR" sz="4400" b="1" dirty="0">
                            <a:solidFill>
                              <a:srgbClr val="6699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dirty="0" smtClean="0"/>
                            <a:t>3)</a:t>
                          </a:r>
                          <a:r>
                            <a:rPr lang="fr-FR" sz="3600" baseline="0" dirty="0" smtClean="0"/>
                            <a:t> </a:t>
                          </a:r>
                          <a:r>
                            <a:rPr lang="fr-FR" sz="3600" dirty="0" smtClean="0"/>
                            <a:t> </a:t>
                          </a:r>
                          <a:r>
                            <a:rPr lang="fr-FR" sz="4400" b="1" dirty="0" smtClean="0">
                              <a:solidFill>
                                <a:srgbClr val="FF9900"/>
                              </a:solidFill>
                            </a:rPr>
                            <a:t>E</a:t>
                          </a:r>
                          <a:endParaRPr lang="fr-FR" sz="4400" b="1" dirty="0">
                            <a:solidFill>
                              <a:srgbClr val="FF99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dirty="0" smtClean="0"/>
                            <a:t>4)</a:t>
                          </a:r>
                          <a:r>
                            <a:rPr lang="fr-FR" sz="3600" baseline="0" dirty="0" smtClean="0"/>
                            <a:t> </a:t>
                          </a:r>
                          <a:r>
                            <a:rPr lang="fr-FR" sz="3600" dirty="0" smtClean="0"/>
                            <a:t> </a:t>
                          </a:r>
                          <a:r>
                            <a:rPr lang="fr-FR" sz="4400" b="1" dirty="0" smtClean="0">
                              <a:solidFill>
                                <a:srgbClr val="669900"/>
                              </a:solidFill>
                            </a:rPr>
                            <a:t>F</a:t>
                          </a:r>
                          <a:endParaRPr lang="fr-FR" sz="4400" b="1" dirty="0">
                            <a:solidFill>
                              <a:srgbClr val="669900"/>
                            </a:solidFill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pic>
        <p:nvPicPr>
          <p:cNvPr id="1028" name="Picture 4" descr="geogebra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844824"/>
            <a:ext cx="3168352" cy="3039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Ellipse 6"/>
          <p:cNvSpPr/>
          <p:nvPr/>
        </p:nvSpPr>
        <p:spPr>
          <a:xfrm>
            <a:off x="6948264" y="1052736"/>
            <a:ext cx="2088232" cy="792088"/>
          </a:xfrm>
          <a:prstGeom prst="ellipse">
            <a:avLst/>
          </a:prstGeom>
          <a:noFill/>
          <a:ln w="63500">
            <a:solidFill>
              <a:srgbClr val="66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llipse 7"/>
          <p:cNvSpPr/>
          <p:nvPr/>
        </p:nvSpPr>
        <p:spPr>
          <a:xfrm>
            <a:off x="251520" y="5963072"/>
            <a:ext cx="1974304" cy="867428"/>
          </a:xfrm>
          <a:prstGeom prst="ellipse">
            <a:avLst/>
          </a:prstGeom>
          <a:noFill/>
          <a:ln w="635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9614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600201"/>
            <a:ext cx="9144000" cy="3196952"/>
          </a:xfrm>
        </p:spPr>
        <p:txBody>
          <a:bodyPr>
            <a:norm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fr-FR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Pour chaque question, déterminer </a:t>
            </a:r>
            <a:r>
              <a:rPr lang="fr-FR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</a:t>
            </a:r>
            <a:r>
              <a:rPr lang="fr-FR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ou </a:t>
            </a:r>
            <a:r>
              <a:rPr lang="fr-FR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les</a:t>
            </a:r>
            <a:endParaRPr lang="fr-FR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fr-FR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réponses correctes : </a:t>
            </a:r>
            <a:endParaRPr lang="fr-FR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344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Espace réservé du contenu 4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3379849204"/>
                  </p:ext>
                </p:extLst>
              </p:nvPr>
            </p:nvGraphicFramePr>
            <p:xfrm>
              <a:off x="0" y="4293096"/>
              <a:ext cx="9144000" cy="2498874"/>
            </p:xfrm>
            <a:graphic>
              <a:graphicData uri="http://schemas.openxmlformats.org/drawingml/2006/table">
                <a:tbl>
                  <a:tblPr firstRow="1">
                    <a:tableStyleId>{08FB837D-C827-4EFA-A057-4D05807E0F7C}</a:tableStyleId>
                  </a:tblPr>
                  <a:tblGrid>
                    <a:gridCol w="2286000"/>
                    <a:gridCol w="2286000"/>
                    <a:gridCol w="2376264"/>
                    <a:gridCol w="2195736"/>
                  </a:tblGrid>
                  <a:tr h="907796">
                    <a:tc gridSpan="4"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4000" b="0" i="0" dirty="0" smtClean="0"/>
                            <a:t>Parmi</a:t>
                          </a:r>
                          <a:r>
                            <a:rPr lang="fr-FR" sz="4000" b="0" i="0" baseline="0" dirty="0" smtClean="0"/>
                            <a:t> les réels suivants, lesquels sont solutions de l’équation 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fr-FR" sz="4000" b="0" i="0" baseline="0" smtClean="0">
                                  <a:latin typeface="Cambria Math"/>
                                </a:rPr>
                                <m:t>cos</m:t>
                              </m:r>
                              <m:r>
                                <a:rPr lang="fr-FR" sz="4000" b="0" i="1" baseline="0" smtClean="0">
                                  <a:latin typeface="Cambria Math"/>
                                </a:rPr>
                                <m:t>𝑥</m:t>
                              </m:r>
                              <m:r>
                                <a:rPr lang="fr-FR" sz="4000" b="0" i="1" baseline="0" smtClean="0">
                                  <a:latin typeface="Cambria Math"/>
                                </a:rPr>
                                <m:t>=−</m:t>
                              </m:r>
                              <m:f>
                                <m:fPr>
                                  <m:ctrlPr>
                                    <a:rPr lang="fr-FR" sz="4000" b="0" i="1" baseline="0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4000" b="0" i="1" baseline="0" smtClean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sz="4000" b="0" i="1" baseline="0" smtClean="0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oMath>
                          </a14:m>
                          <a:r>
                            <a:rPr lang="fr-FR" sz="4000" b="0" i="0" dirty="0" smtClean="0"/>
                            <a:t> ? </a:t>
                          </a:r>
                          <a:endParaRPr lang="fr-FR" sz="4000" b="0" i="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937028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8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dirty="0" smtClean="0"/>
                            <a:t>1)</a:t>
                          </a:r>
                          <a:r>
                            <a:rPr lang="fr-FR" sz="3600" baseline="0" dirty="0" smtClean="0"/>
                            <a:t> </a:t>
                          </a:r>
                          <a:r>
                            <a:rPr lang="fr-FR" sz="3600" dirty="0" smtClean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fr-FR" sz="3600" b="0" i="1" smtClean="0">
                                  <a:latin typeface="Cambria Math"/>
                                </a:rPr>
                                <m:t>120°</m:t>
                              </m:r>
                            </m:oMath>
                          </a14:m>
                          <a:endParaRPr lang="fr-FR" sz="3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dirty="0" smtClean="0"/>
                            <a:t>2)</a:t>
                          </a:r>
                          <a:r>
                            <a:rPr lang="fr-FR" sz="3600" baseline="0" dirty="0" smtClean="0"/>
                            <a:t> </a:t>
                          </a:r>
                          <a:r>
                            <a:rPr lang="fr-FR" sz="3600" dirty="0" smtClean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fr-FR" sz="3600" b="0" i="0" smtClean="0">
                                  <a:latin typeface="Cambria Math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fr-FR" sz="36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3600" b="0" i="1" smtClean="0">
                                      <a:latin typeface="Cambria Math"/>
                                    </a:rPr>
                                    <m:t>2</m:t>
                                  </m:r>
                                  <m:r>
                                    <a:rPr lang="fr-FR" sz="3600" i="1" smtClean="0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fr-FR" sz="3600" b="0" i="1" smtClean="0">
                                      <a:latin typeface="Cambria Math"/>
                                    </a:rPr>
                                    <m:t>3</m:t>
                                  </m:r>
                                </m:den>
                              </m:f>
                            </m:oMath>
                          </a14:m>
                          <a:endParaRPr lang="fr-FR" sz="3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dirty="0" smtClean="0"/>
                            <a:t>3)</a:t>
                          </a:r>
                          <a:r>
                            <a:rPr lang="fr-FR" sz="3600" baseline="0" dirty="0" smtClean="0"/>
                            <a:t> </a:t>
                          </a:r>
                          <a:r>
                            <a:rPr lang="fr-FR" sz="3600" dirty="0" smtClean="0"/>
                            <a:t>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36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3600" b="0" i="1" smtClean="0">
                                      <a:latin typeface="Cambria Math"/>
                                    </a:rPr>
                                    <m:t>5</m:t>
                                  </m:r>
                                  <m:r>
                                    <a:rPr lang="fr-FR" sz="3600" b="0" i="1" smtClean="0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fr-FR" sz="3600" b="0" i="1" smtClean="0">
                                      <a:latin typeface="Cambria Math"/>
                                    </a:rPr>
                                    <m:t>3</m:t>
                                  </m:r>
                                </m:den>
                              </m:f>
                            </m:oMath>
                          </a14:m>
                          <a:endParaRPr lang="fr-FR" sz="3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dirty="0" smtClean="0"/>
                            <a:t>4)</a:t>
                          </a:r>
                          <a:r>
                            <a:rPr lang="fr-FR" sz="3600" baseline="0" dirty="0" smtClean="0"/>
                            <a:t> </a:t>
                          </a:r>
                          <a:r>
                            <a:rPr lang="fr-FR" sz="3600" dirty="0" smtClean="0"/>
                            <a:t>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36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3600" b="0" i="1" smtClean="0">
                                      <a:latin typeface="Cambria Math"/>
                                    </a:rPr>
                                    <m:t>4</m:t>
                                  </m:r>
                                  <m:r>
                                    <a:rPr lang="fr-FR" sz="3600" b="0" i="1" smtClean="0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fr-FR" sz="3600" b="0" i="1" smtClean="0">
                                      <a:latin typeface="Cambria Math"/>
                                    </a:rPr>
                                    <m:t>3</m:t>
                                  </m:r>
                                </m:den>
                              </m:f>
                            </m:oMath>
                          </a14:m>
                          <a:endParaRPr lang="fr-FR" sz="36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Espace réservé du contenu 4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3379849204"/>
                  </p:ext>
                </p:extLst>
              </p:nvPr>
            </p:nvGraphicFramePr>
            <p:xfrm>
              <a:off x="0" y="4293096"/>
              <a:ext cx="9144000" cy="2498874"/>
            </p:xfrm>
            <a:graphic>
              <a:graphicData uri="http://schemas.openxmlformats.org/drawingml/2006/table">
                <a:tbl>
                  <a:tblPr firstRow="1">
                    <a:tableStyleId>{08FB837D-C827-4EFA-A057-4D05807E0F7C}</a:tableStyleId>
                  </a:tblPr>
                  <a:tblGrid>
                    <a:gridCol w="2286000"/>
                    <a:gridCol w="2286000"/>
                    <a:gridCol w="2376264"/>
                    <a:gridCol w="2195736"/>
                  </a:tblGrid>
                  <a:tr h="1561846">
                    <a:tc gridSpan="4"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467" t="-7031" r="-467" b="-64453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937028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867" t="-177922" r="-301867" b="-71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01867" t="-177922" r="-201867" b="-71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94103" t="-177922" r="-94103" b="-71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318611" t="-177922" r="-1944" b="-7143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6" name="Espace réservé du contenu 5"/>
          <p:cNvSpPr>
            <a:spLocks noGrp="1"/>
          </p:cNvSpPr>
          <p:nvPr>
            <p:ph sz="half" idx="1"/>
          </p:nvPr>
        </p:nvSpPr>
        <p:spPr>
          <a:xfrm>
            <a:off x="0" y="2708920"/>
            <a:ext cx="9144000" cy="1828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6600" b="1" dirty="0" smtClean="0"/>
              <a:t>N°6</a:t>
            </a:r>
            <a:endParaRPr lang="fr-FR" sz="66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Tableau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35938641"/>
                  </p:ext>
                </p:extLst>
              </p:nvPr>
            </p:nvGraphicFramePr>
            <p:xfrm>
              <a:off x="0" y="25121"/>
              <a:ext cx="9144000" cy="2605962"/>
            </p:xfrm>
            <a:graphic>
              <a:graphicData uri="http://schemas.openxmlformats.org/drawingml/2006/table">
                <a:tbl>
                  <a:tblPr firstRow="1" bandRow="1">
                    <a:tableStyleId>{F5AB1C69-6EDB-4FF4-983F-18BD219EF322}</a:tableStyleId>
                  </a:tblPr>
                  <a:tblGrid>
                    <a:gridCol w="2286000"/>
                    <a:gridCol w="2286000"/>
                    <a:gridCol w="2286000"/>
                    <a:gridCol w="2286000"/>
                  </a:tblGrid>
                  <a:tr h="792088"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fr-FR" sz="4000" b="0" i="0" dirty="0" smtClean="0"/>
                            <a:t>Parmi</a:t>
                          </a:r>
                          <a:r>
                            <a:rPr lang="fr-FR" sz="4000" b="0" i="0" baseline="0" dirty="0" smtClean="0"/>
                            <a:t> les réels suivants, lesquels sont solutions de l’équation 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fr-FR" sz="4000" b="0" i="0" baseline="0" smtClean="0">
                                  <a:latin typeface="Cambria Math"/>
                                </a:rPr>
                                <m:t>sin</m:t>
                              </m:r>
                              <m:r>
                                <a:rPr lang="fr-FR" sz="4000" b="0" i="1" baseline="0" smtClean="0">
                                  <a:latin typeface="Cambria Math"/>
                                </a:rPr>
                                <m:t>𝑥</m:t>
                              </m:r>
                              <m:r>
                                <a:rPr lang="fr-FR" sz="4000" b="0" i="1" baseline="0" smtClean="0">
                                  <a:latin typeface="Cambria Math"/>
                                </a:rPr>
                                <m:t>=−</m:t>
                              </m:r>
                              <m:f>
                                <m:fPr>
                                  <m:ctrlPr>
                                    <a:rPr lang="fr-FR" sz="4000" b="0" i="1" baseline="0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4000" b="0" i="1" baseline="0" smtClean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sz="4000" b="0" i="1" baseline="0" smtClean="0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oMath>
                          </a14:m>
                          <a:r>
                            <a:rPr lang="fr-FR" sz="4000" b="0" i="0" dirty="0" smtClean="0"/>
                            <a:t> ? </a:t>
                          </a:r>
                          <a:endParaRPr lang="fr-FR" sz="4000" b="0" i="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1044116">
                    <a:tc>
                      <a:txBody>
                        <a:bodyPr/>
                        <a:lstStyle/>
                        <a:p>
                          <a:pPr algn="ctr"/>
                          <a:endParaRPr lang="fr-FR" sz="800" dirty="0" smtClean="0"/>
                        </a:p>
                        <a:p>
                          <a:pPr algn="ctr"/>
                          <a:r>
                            <a:rPr lang="fr-FR" sz="3600" dirty="0" smtClean="0"/>
                            <a:t>1)</a:t>
                          </a:r>
                          <a:r>
                            <a:rPr lang="fr-FR" sz="3600" baseline="0" dirty="0" smtClean="0"/>
                            <a:t> </a:t>
                          </a:r>
                          <a:r>
                            <a:rPr lang="fr-FR" sz="3600" dirty="0" smtClean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fr-FR" sz="3600" b="0" i="1" smtClean="0">
                                  <a:latin typeface="Cambria Math"/>
                                </a:rPr>
                                <m:t>210°</m:t>
                              </m:r>
                            </m:oMath>
                          </a14:m>
                          <a:endParaRPr lang="fr-FR" sz="3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dirty="0" smtClean="0"/>
                            <a:t>2)</a:t>
                          </a:r>
                          <a:r>
                            <a:rPr lang="fr-FR" sz="3600" baseline="0" dirty="0" smtClean="0"/>
                            <a:t> </a:t>
                          </a:r>
                          <a:r>
                            <a:rPr lang="fr-FR" sz="3600" dirty="0" smtClean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fr-FR" sz="3600" b="0" i="0" smtClean="0">
                                  <a:latin typeface="Cambria Math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fr-FR" sz="36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3600" b="0" i="1" smtClean="0">
                                      <a:latin typeface="Cambria Math"/>
                                    </a:rPr>
                                    <m:t>5</m:t>
                                  </m:r>
                                  <m:r>
                                    <a:rPr lang="fr-FR" sz="3600" i="1" smtClean="0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fr-FR" sz="3600" b="0" i="1" smtClean="0">
                                      <a:latin typeface="Cambria Math"/>
                                    </a:rPr>
                                    <m:t>6</m:t>
                                  </m:r>
                                </m:den>
                              </m:f>
                            </m:oMath>
                          </a14:m>
                          <a:endParaRPr lang="fr-FR" sz="3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dirty="0" smtClean="0"/>
                            <a:t>3)</a:t>
                          </a:r>
                          <a:r>
                            <a:rPr lang="fr-FR" sz="3600" baseline="0" dirty="0" smtClean="0"/>
                            <a:t> </a:t>
                          </a:r>
                          <a:r>
                            <a:rPr lang="fr-FR" sz="3600" dirty="0" smtClean="0"/>
                            <a:t>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36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3600" b="0" i="1" smtClean="0">
                                      <a:latin typeface="Cambria Math"/>
                                    </a:rPr>
                                    <m:t>5</m:t>
                                  </m:r>
                                  <m:r>
                                    <a:rPr lang="fr-FR" sz="3600" b="0" i="1" smtClean="0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fr-FR" sz="3600" b="0" i="1" smtClean="0">
                                      <a:latin typeface="Cambria Math"/>
                                    </a:rPr>
                                    <m:t>6</m:t>
                                  </m:r>
                                </m:den>
                              </m:f>
                            </m:oMath>
                          </a14:m>
                          <a:endParaRPr lang="fr-FR" sz="3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dirty="0" smtClean="0"/>
                            <a:t>4)</a:t>
                          </a:r>
                          <a:r>
                            <a:rPr lang="fr-FR" sz="3600" baseline="0" dirty="0" smtClean="0"/>
                            <a:t> </a:t>
                          </a:r>
                          <a:r>
                            <a:rPr lang="fr-FR" sz="3600" dirty="0" smtClean="0"/>
                            <a:t>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36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3600" b="0" i="1" smtClean="0">
                                      <a:latin typeface="Cambria Math"/>
                                    </a:rPr>
                                    <m:t>11</m:t>
                                  </m:r>
                                  <m:r>
                                    <a:rPr lang="fr-FR" sz="3600" b="0" i="1" smtClean="0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fr-FR" sz="3600" b="0" i="1" smtClean="0">
                                      <a:latin typeface="Cambria Math"/>
                                    </a:rPr>
                                    <m:t>6</m:t>
                                  </m:r>
                                </m:den>
                              </m:f>
                            </m:oMath>
                          </a14:m>
                          <a:endParaRPr lang="fr-FR" sz="36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Tableau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35938641"/>
                  </p:ext>
                </p:extLst>
              </p:nvPr>
            </p:nvGraphicFramePr>
            <p:xfrm>
              <a:off x="0" y="25121"/>
              <a:ext cx="9144000" cy="2605962"/>
            </p:xfrm>
            <a:graphic>
              <a:graphicData uri="http://schemas.openxmlformats.org/drawingml/2006/table">
                <a:tbl>
                  <a:tblPr firstRow="1" bandRow="1">
                    <a:tableStyleId>{F5AB1C69-6EDB-4FF4-983F-18BD219EF322}</a:tableStyleId>
                  </a:tblPr>
                  <a:tblGrid>
                    <a:gridCol w="2286000"/>
                    <a:gridCol w="2286000"/>
                    <a:gridCol w="2286000"/>
                    <a:gridCol w="2286000"/>
                  </a:tblGrid>
                  <a:tr h="1561846">
                    <a:tc gridSpan="4"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t="-7004" b="-66537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1044116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t="-160819" r="-3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100000" t="-160819" r="-2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200000" t="-160819" r="-1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300000" t="-160819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7" name="Ellipse 6"/>
          <p:cNvSpPr/>
          <p:nvPr/>
        </p:nvSpPr>
        <p:spPr>
          <a:xfrm>
            <a:off x="251520" y="1537556"/>
            <a:ext cx="1872208" cy="1027348"/>
          </a:xfrm>
          <a:prstGeom prst="ellipse">
            <a:avLst/>
          </a:prstGeom>
          <a:noFill/>
          <a:ln w="63500">
            <a:solidFill>
              <a:srgbClr val="66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llipse 7"/>
          <p:cNvSpPr/>
          <p:nvPr/>
        </p:nvSpPr>
        <p:spPr>
          <a:xfrm>
            <a:off x="2627784" y="1537556"/>
            <a:ext cx="1800200" cy="1027348"/>
          </a:xfrm>
          <a:prstGeom prst="ellipse">
            <a:avLst/>
          </a:prstGeom>
          <a:noFill/>
          <a:ln w="63500">
            <a:solidFill>
              <a:srgbClr val="66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Ellipse 8"/>
          <p:cNvSpPr/>
          <p:nvPr/>
        </p:nvSpPr>
        <p:spPr>
          <a:xfrm>
            <a:off x="7236296" y="1537556"/>
            <a:ext cx="1728192" cy="1027348"/>
          </a:xfrm>
          <a:prstGeom prst="ellipse">
            <a:avLst/>
          </a:prstGeom>
          <a:noFill/>
          <a:ln w="63500">
            <a:solidFill>
              <a:srgbClr val="66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Ellipse 9"/>
          <p:cNvSpPr/>
          <p:nvPr/>
        </p:nvSpPr>
        <p:spPr>
          <a:xfrm>
            <a:off x="179512" y="5805264"/>
            <a:ext cx="1854015" cy="980958"/>
          </a:xfrm>
          <a:prstGeom prst="ellipse">
            <a:avLst/>
          </a:prstGeom>
          <a:noFill/>
          <a:ln w="635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Ellipse 10"/>
          <p:cNvSpPr/>
          <p:nvPr/>
        </p:nvSpPr>
        <p:spPr>
          <a:xfrm>
            <a:off x="2555776" y="5733257"/>
            <a:ext cx="1811172" cy="1063040"/>
          </a:xfrm>
          <a:prstGeom prst="ellipse">
            <a:avLst/>
          </a:prstGeom>
          <a:noFill/>
          <a:ln w="635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llipse 11"/>
          <p:cNvSpPr/>
          <p:nvPr/>
        </p:nvSpPr>
        <p:spPr>
          <a:xfrm>
            <a:off x="7236296" y="5733257"/>
            <a:ext cx="1728192" cy="1090400"/>
          </a:xfrm>
          <a:prstGeom prst="ellipse">
            <a:avLst/>
          </a:prstGeom>
          <a:noFill/>
          <a:ln w="635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9038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Espace réservé du contenu 4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3691322617"/>
                  </p:ext>
                </p:extLst>
              </p:nvPr>
            </p:nvGraphicFramePr>
            <p:xfrm>
              <a:off x="0" y="4293096"/>
              <a:ext cx="9144000" cy="2452881"/>
            </p:xfrm>
            <a:graphic>
              <a:graphicData uri="http://schemas.openxmlformats.org/drawingml/2006/table">
                <a:tbl>
                  <a:tblPr firstRow="1">
                    <a:tableStyleId>{08FB837D-C827-4EFA-A057-4D05807E0F7C}</a:tableStyleId>
                  </a:tblPr>
                  <a:tblGrid>
                    <a:gridCol w="2286000"/>
                    <a:gridCol w="2286000"/>
                    <a:gridCol w="2376264"/>
                    <a:gridCol w="2195736"/>
                  </a:tblGrid>
                  <a:tr h="1296144">
                    <a:tc gridSpan="4"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fr-FR" sz="4800" b="0" i="0" baseline="0" smtClean="0">
                                  <a:latin typeface="Cambria Math"/>
                                </a:rPr>
                                <m:t>sin</m:t>
                              </m:r>
                              <m:f>
                                <m:fPr>
                                  <m:ctrlPr>
                                    <a:rPr lang="fr-FR" sz="4800" b="0" i="1" baseline="0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4800" b="0" i="1" baseline="0" smtClean="0">
                                      <a:latin typeface="Cambria Math"/>
                                    </a:rPr>
                                    <m:t>2</m:t>
                                  </m:r>
                                  <m:r>
                                    <a:rPr lang="fr-FR" sz="4800" b="0" i="1" baseline="0" smtClean="0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fr-FR" sz="4800" b="0" i="1" baseline="0" smtClean="0">
                                      <a:latin typeface="Cambria Math"/>
                                    </a:rPr>
                                    <m:t>3</m:t>
                                  </m:r>
                                </m:den>
                              </m:f>
                              <m:r>
                                <a:rPr lang="fr-FR" sz="4800" b="0" i="1" baseline="0" smtClean="0">
                                  <a:latin typeface="Cambria Math"/>
                                </a:rPr>
                                <m:t>=</m:t>
                              </m:r>
                            </m:oMath>
                          </a14:m>
                          <a:r>
                            <a:rPr lang="fr-FR" sz="4800" b="0" i="0" dirty="0" smtClean="0"/>
                            <a:t> …</a:t>
                          </a:r>
                          <a:endParaRPr lang="fr-FR" sz="4800" b="0" i="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1156737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dirty="0" smtClean="0"/>
                            <a:t>1)  </a:t>
                          </a:r>
                          <a14:m>
                            <m:oMath xmlns:m="http://schemas.openxmlformats.org/officeDocument/2006/math">
                              <m:r>
                                <a:rPr lang="fr-FR" sz="3600" b="0" i="1" smtClean="0">
                                  <a:latin typeface="Cambria Math"/>
                                </a:rPr>
                                <m:t>2</m:t>
                              </m:r>
                              <m:r>
                                <m:rPr>
                                  <m:sty m:val="p"/>
                                </m:rPr>
                                <a:rPr lang="fr-FR" sz="3600" b="0" i="0" smtClean="0">
                                  <a:latin typeface="Cambria Math"/>
                                </a:rPr>
                                <m:t>sin</m:t>
                              </m:r>
                              <m:f>
                                <m:fPr>
                                  <m:ctrlPr>
                                    <a:rPr lang="fr-FR" sz="3600" b="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3600" b="0" i="1" smtClean="0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fr-FR" sz="3600" b="0" i="1" smtClean="0">
                                      <a:latin typeface="Cambria Math"/>
                                    </a:rPr>
                                    <m:t>3</m:t>
                                  </m:r>
                                </m:den>
                              </m:f>
                            </m:oMath>
                          </a14:m>
                          <a:endParaRPr lang="fr-FR" sz="3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dirty="0" smtClean="0"/>
                            <a:t>2)  </a:t>
                          </a:r>
                          <a14:m>
                            <m:oMath xmlns:m="http://schemas.openxmlformats.org/officeDocument/2006/math">
                              <m:rad>
                                <m:radPr>
                                  <m:degHide m:val="on"/>
                                  <m:ctrlPr>
                                    <a:rPr lang="fr-FR" sz="3600" i="1" smtClean="0">
                                      <a:latin typeface="Cambria Math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fr-FR" sz="3600" b="0" i="1" smtClean="0">
                                      <a:latin typeface="Cambria Math"/>
                                    </a:rPr>
                                    <m:t>3</m:t>
                                  </m:r>
                                </m:e>
                              </m:rad>
                            </m:oMath>
                          </a14:m>
                          <a:endParaRPr lang="fr-FR" sz="3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dirty="0" smtClean="0"/>
                            <a:t>3) 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36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ad>
                                    <m:radPr>
                                      <m:degHide m:val="on"/>
                                      <m:ctrlPr>
                                        <a:rPr lang="fr-FR" sz="3600" i="1" smtClean="0">
                                          <a:latin typeface="Cambria Math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fr-FR" sz="3600" b="0" i="1" smtClean="0">
                                          <a:latin typeface="Cambria Math"/>
                                        </a:rPr>
                                        <m:t>3</m:t>
                                      </m:r>
                                    </m:e>
                                  </m:rad>
                                </m:num>
                                <m:den>
                                  <m:r>
                                    <a:rPr lang="fr-FR" sz="3600" b="0" i="1" smtClean="0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den>
                              </m:f>
                            </m:oMath>
                          </a14:m>
                          <a:endParaRPr lang="fr-FR" sz="3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dirty="0" smtClean="0"/>
                            <a:t>4)</a:t>
                          </a:r>
                          <a:r>
                            <a:rPr lang="fr-FR" sz="3600" baseline="0" dirty="0" smtClean="0"/>
                            <a:t> </a:t>
                          </a:r>
                          <a:r>
                            <a:rPr lang="fr-FR" sz="3600" dirty="0" smtClean="0"/>
                            <a:t>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36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fr-FR" sz="3600" b="0" i="0" smtClean="0">
                                      <a:latin typeface="Cambria Math"/>
                                    </a:rPr>
                                    <m:t>sin</m:t>
                                  </m:r>
                                  <m:r>
                                    <a:rPr lang="fr-FR" sz="3600" b="0" i="1" smtClean="0">
                                      <a:latin typeface="Cambria Math"/>
                                    </a:rPr>
                                    <m:t>2</m:t>
                                  </m:r>
                                  <m:r>
                                    <a:rPr lang="fr-FR" sz="3600" b="0" i="1" smtClean="0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fr-FR" sz="3600" b="0" i="1" smtClean="0">
                                      <a:latin typeface="Cambria Math"/>
                                    </a:rPr>
                                    <m:t>3</m:t>
                                  </m:r>
                                </m:den>
                              </m:f>
                            </m:oMath>
                          </a14:m>
                          <a:endParaRPr lang="fr-FR" sz="36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Espace réservé du contenu 4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3691322617"/>
                  </p:ext>
                </p:extLst>
              </p:nvPr>
            </p:nvGraphicFramePr>
            <p:xfrm>
              <a:off x="0" y="4293096"/>
              <a:ext cx="9144000" cy="2452881"/>
            </p:xfrm>
            <a:graphic>
              <a:graphicData uri="http://schemas.openxmlformats.org/drawingml/2006/table">
                <a:tbl>
                  <a:tblPr firstRow="1">
                    <a:tableStyleId>{08FB837D-C827-4EFA-A057-4D05807E0F7C}</a:tableStyleId>
                  </a:tblPr>
                  <a:tblGrid>
                    <a:gridCol w="2286000"/>
                    <a:gridCol w="2286000"/>
                    <a:gridCol w="2376264"/>
                    <a:gridCol w="2195736"/>
                  </a:tblGrid>
                  <a:tr h="1296144">
                    <a:tc gridSpan="4"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467" t="-1878" r="-467" b="-93897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1156737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867" t="-114211" r="-301867" b="-526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01867" t="-114211" r="-201867" b="-526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94103" t="-114211" r="-94103" b="-526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318611" t="-114211" r="-1944" b="-5263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6" name="Espace réservé du contenu 5"/>
          <p:cNvSpPr>
            <a:spLocks noGrp="1"/>
          </p:cNvSpPr>
          <p:nvPr>
            <p:ph sz="half" idx="1"/>
          </p:nvPr>
        </p:nvSpPr>
        <p:spPr>
          <a:xfrm>
            <a:off x="0" y="2708920"/>
            <a:ext cx="9144000" cy="1828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6600" b="1" dirty="0" smtClean="0"/>
              <a:t>N°7</a:t>
            </a:r>
            <a:endParaRPr lang="fr-FR" sz="66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Tableau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81944231"/>
                  </p:ext>
                </p:extLst>
              </p:nvPr>
            </p:nvGraphicFramePr>
            <p:xfrm>
              <a:off x="0" y="25121"/>
              <a:ext cx="9144000" cy="2287755"/>
            </p:xfrm>
            <a:graphic>
              <a:graphicData uri="http://schemas.openxmlformats.org/drawingml/2006/table">
                <a:tbl>
                  <a:tblPr firstRow="1" bandRow="1">
                    <a:tableStyleId>{F5AB1C69-6EDB-4FF4-983F-18BD219EF322}</a:tableStyleId>
                  </a:tblPr>
                  <a:tblGrid>
                    <a:gridCol w="2286000"/>
                    <a:gridCol w="2286000"/>
                    <a:gridCol w="2286000"/>
                    <a:gridCol w="2286000"/>
                  </a:tblGrid>
                  <a:tr h="1243639"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fr-FR" sz="4800" b="0" i="0" baseline="0" dirty="0" smtClean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fr-FR" sz="4800" b="0" i="0" baseline="0" smtClean="0">
                                  <a:latin typeface="Cambria Math"/>
                                </a:rPr>
                                <m:t>cos</m:t>
                              </m:r>
                              <m:f>
                                <m:fPr>
                                  <m:ctrlPr>
                                    <a:rPr lang="fr-FR" sz="4800" b="0" i="1" baseline="0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4800" b="0" i="1" baseline="0" smtClean="0">
                                      <a:latin typeface="Cambria Math"/>
                                    </a:rPr>
                                    <m:t>2</m:t>
                                  </m:r>
                                  <m:r>
                                    <a:rPr lang="fr-FR" sz="4800" b="0" i="1" baseline="0" smtClean="0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fr-FR" sz="4800" b="0" i="1" baseline="0" smtClean="0">
                                      <a:latin typeface="Cambria Math"/>
                                    </a:rPr>
                                    <m:t>3</m:t>
                                  </m:r>
                                </m:den>
                              </m:f>
                              <m:r>
                                <a:rPr lang="fr-FR" sz="4800" b="0" i="1" baseline="0" smtClean="0">
                                  <a:latin typeface="Cambria Math"/>
                                </a:rPr>
                                <m:t>=</m:t>
                              </m:r>
                            </m:oMath>
                          </a14:m>
                          <a:r>
                            <a:rPr lang="fr-FR" sz="4800" b="0" i="0" dirty="0" smtClean="0"/>
                            <a:t> …</a:t>
                          </a:r>
                          <a:endParaRPr lang="fr-FR" sz="4800" b="0" i="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104411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3600" dirty="0" smtClean="0"/>
                            <a:t>1)</a:t>
                          </a:r>
                          <a:r>
                            <a:rPr lang="fr-FR" sz="3600" baseline="0" dirty="0" smtClean="0"/>
                            <a:t> </a:t>
                          </a:r>
                          <a:r>
                            <a:rPr lang="fr-FR" sz="3600" dirty="0" smtClean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fr-FR" sz="3600" b="0" i="1" smtClean="0">
                                  <a:latin typeface="Cambria Math"/>
                                </a:rPr>
                                <m:t>2</m:t>
                              </m:r>
                              <m:r>
                                <m:rPr>
                                  <m:sty m:val="p"/>
                                </m:rPr>
                                <a:rPr lang="fr-FR" sz="3600" b="0" i="0" smtClean="0">
                                  <a:latin typeface="Cambria Math"/>
                                </a:rPr>
                                <m:t>cos</m:t>
                              </m:r>
                              <m:f>
                                <m:fPr>
                                  <m:ctrlPr>
                                    <a:rPr lang="fr-FR" sz="3600" b="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3600" b="0" i="1" smtClean="0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fr-FR" sz="3600" b="0" i="1" smtClean="0">
                                      <a:latin typeface="Cambria Math"/>
                                    </a:rPr>
                                    <m:t>3</m:t>
                                  </m:r>
                                </m:den>
                              </m:f>
                            </m:oMath>
                          </a14:m>
                          <a:endParaRPr lang="fr-FR" sz="3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dirty="0" smtClean="0"/>
                            <a:t>2)</a:t>
                          </a:r>
                          <a:r>
                            <a:rPr lang="fr-FR" sz="3600" baseline="0" dirty="0" smtClean="0"/>
                            <a:t> </a:t>
                          </a:r>
                          <a:r>
                            <a:rPr lang="fr-FR" sz="3600" dirty="0" smtClean="0"/>
                            <a:t>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36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3600" b="0" i="1" smtClean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sz="3600" b="0" i="1" smtClean="0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  <m:r>
                                <a:rPr lang="fr-FR" sz="3600" b="0" i="1" smtClean="0">
                                  <a:latin typeface="Cambria Math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fr-FR" sz="3600" b="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3600" b="0" i="1" smtClean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sz="3600" b="0" i="1" smtClean="0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oMath>
                          </a14:m>
                          <a:endParaRPr lang="fr-FR" sz="3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dirty="0" smtClean="0"/>
                            <a:t>3)</a:t>
                          </a:r>
                          <a:r>
                            <a:rPr lang="fr-FR" sz="3600" baseline="0" dirty="0" smtClean="0"/>
                            <a:t> </a:t>
                          </a:r>
                          <a:r>
                            <a:rPr lang="fr-FR" sz="3600" dirty="0" smtClean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fr-FR" sz="3600" b="0" i="0" smtClean="0">
                                  <a:latin typeface="Cambria Math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fr-FR" sz="36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3600" b="0" i="1" smtClean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sz="3600" b="0" i="1" smtClean="0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den>
                              </m:f>
                            </m:oMath>
                          </a14:m>
                          <a:endParaRPr lang="fr-FR" sz="3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dirty="0" smtClean="0"/>
                            <a:t>4)</a:t>
                          </a:r>
                          <a:r>
                            <a:rPr lang="fr-FR" sz="3600" baseline="0" dirty="0" smtClean="0"/>
                            <a:t> </a:t>
                          </a:r>
                          <a:r>
                            <a:rPr lang="fr-FR" sz="3600" dirty="0" smtClean="0"/>
                            <a:t>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36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fr-FR" sz="3600" b="0" i="0" smtClean="0">
                                      <a:latin typeface="Cambria Math"/>
                                    </a:rPr>
                                    <m:t>cos</m:t>
                                  </m:r>
                                  <m:r>
                                    <a:rPr lang="fr-FR" sz="3600" b="0" i="0" smtClean="0">
                                      <a:latin typeface="Cambria Math"/>
                                    </a:rPr>
                                    <m:t>2</m:t>
                                  </m:r>
                                  <m:r>
                                    <a:rPr lang="fr-FR" sz="3600" b="0" i="1" smtClean="0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fr-FR" sz="3600" b="0" i="1" smtClean="0">
                                      <a:latin typeface="Cambria Math"/>
                                      <a:ea typeface="Cambria Math"/>
                                    </a:rPr>
                                    <m:t>3</m:t>
                                  </m:r>
                                </m:den>
                              </m:f>
                            </m:oMath>
                          </a14:m>
                          <a:endParaRPr lang="fr-FR" sz="36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Tableau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81944231"/>
                  </p:ext>
                </p:extLst>
              </p:nvPr>
            </p:nvGraphicFramePr>
            <p:xfrm>
              <a:off x="0" y="25121"/>
              <a:ext cx="9144000" cy="2287755"/>
            </p:xfrm>
            <a:graphic>
              <a:graphicData uri="http://schemas.openxmlformats.org/drawingml/2006/table">
                <a:tbl>
                  <a:tblPr firstRow="1" bandRow="1">
                    <a:tableStyleId>{F5AB1C69-6EDB-4FF4-983F-18BD219EF322}</a:tableStyleId>
                  </a:tblPr>
                  <a:tblGrid>
                    <a:gridCol w="2286000"/>
                    <a:gridCol w="2286000"/>
                    <a:gridCol w="2286000"/>
                    <a:gridCol w="2286000"/>
                  </a:tblGrid>
                  <a:tr h="1243639">
                    <a:tc gridSpan="4"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b="-84314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1044116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t="-119298" r="-300000" b="-5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100000" t="-119298" r="-200000" b="-5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200000" t="-119298" r="-100000" b="-5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300000" t="-119298" b="-585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7" name="Ellipse 6"/>
          <p:cNvSpPr/>
          <p:nvPr/>
        </p:nvSpPr>
        <p:spPr>
          <a:xfrm>
            <a:off x="4716016" y="1196752"/>
            <a:ext cx="2088232" cy="1080120"/>
          </a:xfrm>
          <a:prstGeom prst="ellipse">
            <a:avLst/>
          </a:prstGeom>
          <a:noFill/>
          <a:ln w="63500">
            <a:solidFill>
              <a:srgbClr val="66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llipse 7"/>
          <p:cNvSpPr/>
          <p:nvPr/>
        </p:nvSpPr>
        <p:spPr>
          <a:xfrm>
            <a:off x="4720533" y="5517232"/>
            <a:ext cx="2110408" cy="1224136"/>
          </a:xfrm>
          <a:prstGeom prst="ellipse">
            <a:avLst/>
          </a:prstGeom>
          <a:noFill/>
          <a:ln w="635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3925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Espace réservé du contenu 4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4124509896"/>
                  </p:ext>
                </p:extLst>
              </p:nvPr>
            </p:nvGraphicFramePr>
            <p:xfrm>
              <a:off x="0" y="4293096"/>
              <a:ext cx="9144000" cy="2236857"/>
            </p:xfrm>
            <a:graphic>
              <a:graphicData uri="http://schemas.openxmlformats.org/drawingml/2006/table">
                <a:tbl>
                  <a:tblPr firstRow="1">
                    <a:tableStyleId>{08FB837D-C827-4EFA-A057-4D05807E0F7C}</a:tableStyleId>
                  </a:tblPr>
                  <a:tblGrid>
                    <a:gridCol w="2411760"/>
                    <a:gridCol w="1368152"/>
                    <a:gridCol w="2592288"/>
                    <a:gridCol w="2771800"/>
                  </a:tblGrid>
                  <a:tr h="1080120">
                    <a:tc gridSpan="4"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fr-FR" sz="4800" b="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fr-FR" sz="4800" b="0" i="1" smtClean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fr-FR" sz="4800" b="0" i="0" smtClean="0">
                                          <a:latin typeface="Cambria Math"/>
                                        </a:rPr>
                                        <m:t>cos</m:t>
                                      </m:r>
                                      <m:r>
                                        <a:rPr lang="fr-FR" sz="4800" b="0" i="1" smtClean="0">
                                          <a:latin typeface="Cambria Math"/>
                                        </a:rPr>
                                        <m:t>𝑥</m:t>
                                      </m:r>
                                      <m:r>
                                        <a:rPr lang="fr-FR" sz="4800" b="0" i="0" smtClean="0">
                                          <a:latin typeface="Cambria Math"/>
                                        </a:rPr>
                                        <m:t>−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fr-FR" sz="4800" b="0" i="0" smtClean="0">
                                          <a:latin typeface="Cambria Math"/>
                                        </a:rPr>
                                        <m:t>sin</m:t>
                                      </m:r>
                                      <m:r>
                                        <a:rPr lang="fr-FR" sz="4800" b="0" i="1" smtClean="0">
                                          <a:latin typeface="Cambria Math"/>
                                        </a:rPr>
                                        <m:t>𝑥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fr-FR" sz="4800" b="0" i="0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fr-FR" sz="4800" b="0" i="0" smtClean="0">
                                  <a:latin typeface="Cambria Math"/>
                                </a:rPr>
                                <m:t>=</m:t>
                              </m:r>
                            </m:oMath>
                          </a14:m>
                          <a:r>
                            <a:rPr lang="fr-FR" sz="4800" b="0" i="0" dirty="0" smtClean="0"/>
                            <a:t>…</a:t>
                          </a:r>
                          <a:endParaRPr lang="fr-FR" sz="4800" b="0" i="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115673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800" dirty="0" smtClean="0"/>
                            <a:t>1)</a:t>
                          </a:r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fr-FR" sz="2800" i="1" smtClean="0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fr-FR" sz="2800" b="0" i="0" smtClean="0">
                                        <a:latin typeface="Cambria Math"/>
                                      </a:rPr>
                                      <m:t>cos</m:t>
                                    </m:r>
                                  </m:e>
                                  <m:sup>
                                    <m:r>
                                      <a:rPr lang="fr-FR" sz="2800" b="0" i="0" smtClean="0">
                                        <a:latin typeface="Cambria Math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fr-FR" sz="2800" b="0" i="1" smtClean="0"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fr-FR" sz="2800" b="0" i="0" smtClean="0">
                                    <a:latin typeface="Cambria Math"/>
                                  </a:rPr>
                                  <m:t>−</m:t>
                                </m:r>
                                <m:sSup>
                                  <m:sSupPr>
                                    <m:ctrlPr>
                                      <a:rPr lang="fr-FR" sz="2800" b="0" i="1" smtClean="0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fr-FR" sz="2800" b="0" i="0" smtClean="0">
                                        <a:latin typeface="Cambria Math"/>
                                      </a:rPr>
                                      <m:t>sin</m:t>
                                    </m:r>
                                  </m:e>
                                  <m:sup>
                                    <m:r>
                                      <a:rPr lang="fr-FR" sz="2800" b="0" i="0" smtClean="0">
                                        <a:latin typeface="Cambria Math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fr-FR" sz="2800" b="0" i="1" smtClean="0">
                                    <a:latin typeface="Cambria Math"/>
                                  </a:rPr>
                                  <m:t>𝑥</m:t>
                                </m:r>
                              </m:oMath>
                            </m:oMathPara>
                          </a14:m>
                          <a:endParaRPr lang="fr-FR" sz="2800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2800" dirty="0" smtClean="0"/>
                            <a:t>2) </a:t>
                          </a:r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2800" b="0" i="1" smtClean="0">
                                    <a:latin typeface="Cambria Math"/>
                                  </a:rPr>
                                  <m:t>1</m:t>
                                </m:r>
                              </m:oMath>
                            </m:oMathPara>
                          </a14:m>
                          <a:endParaRPr lang="fr-FR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2800" dirty="0" smtClean="0"/>
                            <a:t>3)</a:t>
                          </a:r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fr-FR" sz="2800" i="1" smtClean="0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fr-FR" sz="2800" b="0" i="0" smtClean="0">
                                        <a:latin typeface="Cambria Math"/>
                                      </a:rPr>
                                      <m:t>cos</m:t>
                                    </m:r>
                                  </m:e>
                                  <m:sup>
                                    <m:r>
                                      <a:rPr lang="fr-FR" sz="2800" b="0" i="0" smtClean="0">
                                        <a:latin typeface="Cambria Math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fr-FR" sz="2800" b="0" i="1" smtClean="0"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fr-FR" sz="2800" b="0" i="0" smtClean="0">
                                    <a:latin typeface="Cambria Math"/>
                                    <a:ea typeface="Cambria Math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fr-FR" sz="2800" b="0" i="1" smtClean="0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fr-FR" sz="2800" b="0" i="0" smtClean="0">
                                        <a:latin typeface="Cambria Math"/>
                                      </a:rPr>
                                      <m:t>sin</m:t>
                                    </m:r>
                                  </m:e>
                                  <m:sup>
                                    <m:r>
                                      <a:rPr lang="fr-FR" sz="2800" b="0" i="0" smtClean="0">
                                        <a:latin typeface="Cambria Math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fr-FR" sz="2800" b="0" i="1" smtClean="0">
                                    <a:latin typeface="Cambria Math"/>
                                  </a:rPr>
                                  <m:t>𝑥</m:t>
                                </m:r>
                              </m:oMath>
                            </m:oMathPara>
                          </a14:m>
                          <a:endParaRPr lang="fr-FR" sz="2800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2800" dirty="0" smtClean="0"/>
                            <a:t>4)</a:t>
                          </a:r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2800" b="0" i="1" smtClean="0">
                                    <a:latin typeface="Cambria Math"/>
                                  </a:rPr>
                                  <m:t>1−2</m:t>
                                </m:r>
                                <m:r>
                                  <m:rPr>
                                    <m:sty m:val="p"/>
                                  </m:rPr>
                                  <a:rPr lang="fr-FR" sz="2800" b="0" i="0" smtClean="0">
                                    <a:latin typeface="Cambria Math"/>
                                  </a:rPr>
                                  <m:t>cos</m:t>
                                </m:r>
                                <m:r>
                                  <a:rPr lang="fr-FR" sz="2800" b="0" i="1" smtClean="0"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fr-FR" sz="2800" b="0" i="1" smtClean="0">
                                    <a:latin typeface="Cambria Math"/>
                                    <a:ea typeface="Cambria Math"/>
                                  </a:rPr>
                                  <m:t>×</m:t>
                                </m:r>
                                <m:r>
                                  <m:rPr>
                                    <m:sty m:val="p"/>
                                  </m:rPr>
                                  <a:rPr lang="fr-FR" sz="2800" b="0" i="0" smtClean="0">
                                    <a:latin typeface="Cambria Math"/>
                                  </a:rPr>
                                  <m:t>sin</m:t>
                                </m:r>
                                <m:r>
                                  <a:rPr lang="fr-FR" sz="2800" b="0" i="1" smtClean="0">
                                    <a:latin typeface="Cambria Math"/>
                                  </a:rPr>
                                  <m:t>𝑥</m:t>
                                </m:r>
                              </m:oMath>
                            </m:oMathPara>
                          </a14:m>
                          <a:endParaRPr lang="fr-FR" sz="28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Espace réservé du contenu 4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4124509896"/>
                  </p:ext>
                </p:extLst>
              </p:nvPr>
            </p:nvGraphicFramePr>
            <p:xfrm>
              <a:off x="0" y="4293096"/>
              <a:ext cx="9144000" cy="2236857"/>
            </p:xfrm>
            <a:graphic>
              <a:graphicData uri="http://schemas.openxmlformats.org/drawingml/2006/table">
                <a:tbl>
                  <a:tblPr firstRow="1">
                    <a:tableStyleId>{08FB837D-C827-4EFA-A057-4D05807E0F7C}</a:tableStyleId>
                  </a:tblPr>
                  <a:tblGrid>
                    <a:gridCol w="2411760"/>
                    <a:gridCol w="1368152"/>
                    <a:gridCol w="2592288"/>
                    <a:gridCol w="2771800"/>
                  </a:tblGrid>
                  <a:tr h="1080120">
                    <a:tc gridSpan="4"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467" t="-12429" r="-467" b="-113559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1156737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768" t="-104737" r="-280556" b="-57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79911" t="-104737" r="-395982" b="-57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47529" t="-104737" r="-108706" b="-57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231209" t="-104737" r="-1538" b="-5789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6" name="Espace réservé du contenu 5"/>
          <p:cNvSpPr>
            <a:spLocks noGrp="1"/>
          </p:cNvSpPr>
          <p:nvPr>
            <p:ph sz="half" idx="1"/>
          </p:nvPr>
        </p:nvSpPr>
        <p:spPr>
          <a:xfrm>
            <a:off x="0" y="2708920"/>
            <a:ext cx="9144000" cy="1828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6600" b="1" dirty="0" smtClean="0"/>
              <a:t>N°8</a:t>
            </a:r>
            <a:endParaRPr lang="fr-FR" sz="66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Tableau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70002252"/>
                  </p:ext>
                </p:extLst>
              </p:nvPr>
            </p:nvGraphicFramePr>
            <p:xfrm>
              <a:off x="0" y="94201"/>
              <a:ext cx="9144000" cy="2474151"/>
            </p:xfrm>
            <a:graphic>
              <a:graphicData uri="http://schemas.openxmlformats.org/drawingml/2006/table">
                <a:tbl>
                  <a:tblPr firstRow="1" bandRow="1">
                    <a:tableStyleId>{F5AB1C69-6EDB-4FF4-983F-18BD219EF322}</a:tableStyleId>
                  </a:tblPr>
                  <a:tblGrid>
                    <a:gridCol w="2411760"/>
                    <a:gridCol w="1368152"/>
                    <a:gridCol w="2592288"/>
                    <a:gridCol w="2771800"/>
                  </a:tblGrid>
                  <a:tr h="1102551">
                    <a:tc gridSpan="4"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fr-FR" sz="4800" b="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fr-FR" sz="4800" b="0" i="1" smtClean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fr-FR" sz="4800" b="0" i="0" smtClean="0">
                                          <a:latin typeface="Cambria Math"/>
                                        </a:rPr>
                                        <m:t>cos</m:t>
                                      </m:r>
                                      <m:r>
                                        <a:rPr lang="fr-FR" sz="4800" b="0" i="1" smtClean="0">
                                          <a:latin typeface="Cambria Math"/>
                                        </a:rPr>
                                        <m:t>𝑥</m:t>
                                      </m:r>
                                      <m:r>
                                        <a:rPr lang="fr-FR" sz="4800" b="0" i="0" smtClean="0">
                                          <a:latin typeface="Cambria Math"/>
                                        </a:rPr>
                                        <m:t>+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fr-FR" sz="4800" b="0" i="0" smtClean="0">
                                          <a:latin typeface="Cambria Math"/>
                                        </a:rPr>
                                        <m:t>sin</m:t>
                                      </m:r>
                                      <m:r>
                                        <a:rPr lang="fr-FR" sz="4800" b="0" i="1" smtClean="0">
                                          <a:latin typeface="Cambria Math"/>
                                        </a:rPr>
                                        <m:t>𝑥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fr-FR" sz="4800" b="0" i="0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fr-FR" sz="4800" b="0" i="0" smtClean="0">
                                  <a:latin typeface="Cambria Math"/>
                                </a:rPr>
                                <m:t>=</m:t>
                              </m:r>
                            </m:oMath>
                          </a14:m>
                          <a:r>
                            <a:rPr lang="fr-FR" sz="4800" b="0" i="0" dirty="0" smtClean="0"/>
                            <a:t>…</a:t>
                          </a:r>
                          <a:endParaRPr lang="fr-FR" sz="4800" b="0" i="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127716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800" dirty="0" smtClean="0"/>
                            <a:t>1)</a:t>
                          </a:r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fr-FR" sz="2800" i="1" smtClean="0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fr-FR" sz="2800" b="0" i="0" smtClean="0">
                                        <a:latin typeface="Cambria Math"/>
                                      </a:rPr>
                                      <m:t>cos</m:t>
                                    </m:r>
                                  </m:e>
                                  <m:sup>
                                    <m:r>
                                      <a:rPr lang="fr-FR" sz="2800" b="0" i="0" smtClean="0">
                                        <a:latin typeface="Cambria Math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fr-FR" sz="2800" b="0" i="1" smtClean="0"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fr-FR" sz="2800" b="0" i="0" smtClean="0">
                                    <a:latin typeface="Cambria Math"/>
                                  </a:rPr>
                                  <m:t>+</m:t>
                                </m:r>
                                <m:sSup>
                                  <m:sSupPr>
                                    <m:ctrlPr>
                                      <a:rPr lang="fr-FR" sz="2800" b="0" i="1" smtClean="0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fr-FR" sz="2800" b="0" i="0" smtClean="0">
                                        <a:latin typeface="Cambria Math"/>
                                      </a:rPr>
                                      <m:t>sin</m:t>
                                    </m:r>
                                  </m:e>
                                  <m:sup>
                                    <m:r>
                                      <a:rPr lang="fr-FR" sz="2800" b="0" i="0" smtClean="0">
                                        <a:latin typeface="Cambria Math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fr-FR" sz="2800" b="0" i="1" smtClean="0">
                                    <a:latin typeface="Cambria Math"/>
                                  </a:rPr>
                                  <m:t>𝑥</m:t>
                                </m:r>
                              </m:oMath>
                            </m:oMathPara>
                          </a14:m>
                          <a:endParaRPr lang="fr-FR" sz="2800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2800" dirty="0" smtClean="0"/>
                            <a:t>2) </a:t>
                          </a:r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2800" b="0" i="1" smtClean="0">
                                    <a:latin typeface="Cambria Math"/>
                                  </a:rPr>
                                  <m:t>1</m:t>
                                </m:r>
                              </m:oMath>
                            </m:oMathPara>
                          </a14:m>
                          <a:endParaRPr lang="fr-FR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2800" dirty="0" smtClean="0"/>
                            <a:t>3)</a:t>
                          </a:r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fr-FR" sz="2800" i="1" smtClean="0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fr-FR" sz="2800" b="0" i="0" smtClean="0">
                                        <a:latin typeface="Cambria Math"/>
                                      </a:rPr>
                                      <m:t>cos</m:t>
                                    </m:r>
                                  </m:e>
                                  <m:sup>
                                    <m:r>
                                      <a:rPr lang="fr-FR" sz="2800" b="0" i="0" smtClean="0">
                                        <a:latin typeface="Cambria Math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fr-FR" sz="2800" b="0" i="1" smtClean="0"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fr-FR" sz="2800" b="0" i="0" smtClean="0">
                                    <a:latin typeface="Cambria Math"/>
                                    <a:ea typeface="Cambria Math"/>
                                  </a:rPr>
                                  <m:t>×</m:t>
                                </m:r>
                                <m:sSup>
                                  <m:sSupPr>
                                    <m:ctrlPr>
                                      <a:rPr lang="fr-FR" sz="2800" b="0" i="1" smtClean="0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fr-FR" sz="2800" b="0" i="0" smtClean="0">
                                        <a:latin typeface="Cambria Math"/>
                                      </a:rPr>
                                      <m:t>sin</m:t>
                                    </m:r>
                                  </m:e>
                                  <m:sup>
                                    <m:r>
                                      <a:rPr lang="fr-FR" sz="2800" b="0" i="0" smtClean="0">
                                        <a:latin typeface="Cambria Math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fr-FR" sz="2800" b="0" i="1" smtClean="0">
                                    <a:latin typeface="Cambria Math"/>
                                  </a:rPr>
                                  <m:t>𝑥</m:t>
                                </m:r>
                              </m:oMath>
                            </m:oMathPara>
                          </a14:m>
                          <a:endParaRPr lang="fr-FR" sz="2800" i="0" dirty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2800" dirty="0" smtClean="0"/>
                            <a:t>4)</a:t>
                          </a:r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2800" b="0" i="1" smtClean="0">
                                    <a:latin typeface="Cambria Math"/>
                                  </a:rPr>
                                  <m:t>1+2</m:t>
                                </m:r>
                                <m:r>
                                  <m:rPr>
                                    <m:sty m:val="p"/>
                                  </m:rPr>
                                  <a:rPr lang="fr-FR" sz="2800" b="0" i="0" smtClean="0">
                                    <a:latin typeface="Cambria Math"/>
                                  </a:rPr>
                                  <m:t>cos</m:t>
                                </m:r>
                                <m:r>
                                  <a:rPr lang="fr-FR" sz="2800" b="0" i="1" smtClean="0"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fr-FR" sz="2800" b="0" i="1" smtClean="0">
                                    <a:latin typeface="Cambria Math"/>
                                    <a:ea typeface="Cambria Math"/>
                                  </a:rPr>
                                  <m:t>×</m:t>
                                </m:r>
                                <m:r>
                                  <m:rPr>
                                    <m:sty m:val="p"/>
                                  </m:rPr>
                                  <a:rPr lang="fr-FR" sz="2800" b="0" i="0" smtClean="0">
                                    <a:latin typeface="Cambria Math"/>
                                  </a:rPr>
                                  <m:t>sin</m:t>
                                </m:r>
                                <m:r>
                                  <a:rPr lang="fr-FR" sz="2800" b="0" i="1" smtClean="0">
                                    <a:latin typeface="Cambria Math"/>
                                  </a:rPr>
                                  <m:t>𝑥</m:t>
                                </m:r>
                              </m:oMath>
                            </m:oMathPara>
                          </a14:m>
                          <a:endParaRPr lang="fr-FR" sz="28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Tableau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70002252"/>
                  </p:ext>
                </p:extLst>
              </p:nvPr>
            </p:nvGraphicFramePr>
            <p:xfrm>
              <a:off x="0" y="94201"/>
              <a:ext cx="9144000" cy="2474151"/>
            </p:xfrm>
            <a:graphic>
              <a:graphicData uri="http://schemas.openxmlformats.org/drawingml/2006/table">
                <a:tbl>
                  <a:tblPr firstRow="1" bandRow="1">
                    <a:tableStyleId>{F5AB1C69-6EDB-4FF4-983F-18BD219EF322}</a:tableStyleId>
                  </a:tblPr>
                  <a:tblGrid>
                    <a:gridCol w="2411760"/>
                    <a:gridCol w="1368152"/>
                    <a:gridCol w="2592288"/>
                    <a:gridCol w="2771800"/>
                  </a:tblGrid>
                  <a:tr h="1102551">
                    <a:tc gridSpan="4"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t="-12155" b="-124862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137160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t="-90222" r="-278788" b="-44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176786" t="-90222" r="-392857" b="-44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145882" t="-90222" r="-107059" b="-44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229670" t="-90222" b="-444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7" name="Ellipse 6"/>
          <p:cNvSpPr/>
          <p:nvPr/>
        </p:nvSpPr>
        <p:spPr>
          <a:xfrm>
            <a:off x="6300192" y="1124744"/>
            <a:ext cx="2843808" cy="1440160"/>
          </a:xfrm>
          <a:prstGeom prst="ellipse">
            <a:avLst/>
          </a:prstGeom>
          <a:noFill/>
          <a:ln w="63500">
            <a:solidFill>
              <a:srgbClr val="66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llipse 7"/>
          <p:cNvSpPr/>
          <p:nvPr/>
        </p:nvSpPr>
        <p:spPr>
          <a:xfrm>
            <a:off x="6300192" y="5301208"/>
            <a:ext cx="2843808" cy="1368152"/>
          </a:xfrm>
          <a:prstGeom prst="ellipse">
            <a:avLst/>
          </a:prstGeom>
          <a:noFill/>
          <a:ln w="635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6100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Espace réservé du contenu 4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3094048083"/>
                  </p:ext>
                </p:extLst>
              </p:nvPr>
            </p:nvGraphicFramePr>
            <p:xfrm>
              <a:off x="0" y="4365104"/>
              <a:ext cx="9144000" cy="2466287"/>
            </p:xfrm>
            <a:graphic>
              <a:graphicData uri="http://schemas.openxmlformats.org/drawingml/2006/table">
                <a:tbl>
                  <a:tblPr firstRow="1">
                    <a:tableStyleId>{08FB837D-C827-4EFA-A057-4D05807E0F7C}</a:tableStyleId>
                  </a:tblPr>
                  <a:tblGrid>
                    <a:gridCol w="1979712"/>
                    <a:gridCol w="2088232"/>
                    <a:gridCol w="2232248"/>
                    <a:gridCol w="2843808"/>
                  </a:tblGrid>
                  <a:tr h="882111">
                    <a:tc gridSpan="4"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4800" b="0" baseline="0" dirty="0" smtClean="0"/>
                            <a:t>                              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fr-FR" sz="4800" b="0" i="0" baseline="0" smtClean="0">
                                  <a:latin typeface="Cambria Math"/>
                                </a:rPr>
                                <m:t>sin</m:t>
                              </m:r>
                              <m:r>
                                <a:rPr lang="fr-FR" sz="4800" b="0" i="0" baseline="0" smtClean="0">
                                  <a:latin typeface="Cambria Math"/>
                                </a:rPr>
                                <m:t>3</m:t>
                              </m:r>
                            </m:oMath>
                          </a14:m>
                          <a:r>
                            <a:rPr lang="fr-FR" sz="4800" b="0" i="0" dirty="0" smtClean="0"/>
                            <a:t> est …</a:t>
                          </a:r>
                          <a:endParaRPr lang="fr-FR" sz="4800" b="0" i="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158417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3200" dirty="0" smtClean="0"/>
                            <a:t>1)</a:t>
                          </a:r>
                          <a:r>
                            <a:rPr lang="fr-FR" sz="3200" baseline="0" dirty="0" smtClean="0"/>
                            <a:t> </a:t>
                          </a:r>
                          <a:r>
                            <a:rPr lang="fr-FR" sz="3200" dirty="0" smtClean="0"/>
                            <a:t> positif</a:t>
                          </a:r>
                          <a:endParaRPr lang="fr-FR" sz="3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2)</a:t>
                          </a:r>
                          <a:r>
                            <a:rPr lang="fr-FR" sz="3200" baseline="0" dirty="0" smtClean="0"/>
                            <a:t> </a:t>
                          </a:r>
                          <a:r>
                            <a:rPr lang="fr-FR" sz="3200" dirty="0" smtClean="0"/>
                            <a:t> négatif</a:t>
                          </a:r>
                          <a:endParaRPr lang="fr-FR" sz="3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3)</a:t>
                          </a:r>
                          <a:r>
                            <a:rPr lang="fr-FR" sz="3200" baseline="0" dirty="0" smtClean="0"/>
                            <a:t> </a:t>
                          </a:r>
                          <a:r>
                            <a:rPr lang="fr-FR" sz="3200" dirty="0" smtClean="0"/>
                            <a:t> inférieur</a:t>
                          </a:r>
                          <a:r>
                            <a:rPr lang="fr-FR" sz="3200" baseline="0" dirty="0" smtClean="0"/>
                            <a:t> à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3600" i="1" baseline="0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3600" b="0" i="1" baseline="0" smtClean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sz="3600" b="0" i="1" baseline="0" smtClean="0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oMath>
                          </a14:m>
                          <a:endParaRPr lang="fr-FR" sz="3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4)</a:t>
                          </a:r>
                          <a:r>
                            <a:rPr lang="fr-FR" sz="3200" baseline="0" dirty="0" smtClean="0"/>
                            <a:t> </a:t>
                          </a:r>
                          <a:r>
                            <a:rPr lang="fr-FR" sz="3200" dirty="0" smtClean="0"/>
                            <a:t> De signe opposé à 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fr-FR" sz="3200" b="0" i="0" smtClean="0">
                                  <a:latin typeface="Cambria Math"/>
                                </a:rPr>
                                <m:t>cos</m:t>
                              </m:r>
                              <m:r>
                                <a:rPr lang="fr-FR" sz="3200" b="0" i="1" smtClean="0">
                                  <a:latin typeface="Cambria Math"/>
                                </a:rPr>
                                <m:t>3</m:t>
                              </m:r>
                            </m:oMath>
                          </a14:m>
                          <a:r>
                            <a:rPr lang="fr-FR" sz="3200" dirty="0" smtClean="0"/>
                            <a:t> </a:t>
                          </a:r>
                          <a:endParaRPr lang="fr-FR" sz="32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Espace réservé du contenu 4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3094048083"/>
                  </p:ext>
                </p:extLst>
              </p:nvPr>
            </p:nvGraphicFramePr>
            <p:xfrm>
              <a:off x="0" y="4365104"/>
              <a:ext cx="9144000" cy="2466287"/>
            </p:xfrm>
            <a:graphic>
              <a:graphicData uri="http://schemas.openxmlformats.org/drawingml/2006/table">
                <a:tbl>
                  <a:tblPr firstRow="1">
                    <a:tableStyleId>{08FB837D-C827-4EFA-A057-4D05807E0F7C}</a:tableStyleId>
                  </a:tblPr>
                  <a:tblGrid>
                    <a:gridCol w="1979712"/>
                    <a:gridCol w="2088232"/>
                    <a:gridCol w="2232248"/>
                    <a:gridCol w="2843808"/>
                  </a:tblGrid>
                  <a:tr h="882111">
                    <a:tc gridSpan="4"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467" t="-15172" r="-467" b="-186207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158417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3200" dirty="0" smtClean="0"/>
                            <a:t>1)</a:t>
                          </a:r>
                          <a:r>
                            <a:rPr lang="fr-FR" sz="3200" baseline="0" dirty="0" smtClean="0"/>
                            <a:t> </a:t>
                          </a:r>
                          <a:r>
                            <a:rPr lang="fr-FR" sz="3200" dirty="0" smtClean="0"/>
                            <a:t> </a:t>
                          </a:r>
                          <a:r>
                            <a:rPr lang="fr-FR" sz="3200" dirty="0" smtClean="0"/>
                            <a:t>positif</a:t>
                          </a:r>
                          <a:endParaRPr lang="fr-FR" sz="3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2)</a:t>
                          </a:r>
                          <a:r>
                            <a:rPr lang="fr-FR" sz="3200" baseline="0" dirty="0" smtClean="0"/>
                            <a:t> </a:t>
                          </a:r>
                          <a:r>
                            <a:rPr lang="fr-FR" sz="3200" dirty="0" smtClean="0"/>
                            <a:t> </a:t>
                          </a:r>
                          <a:r>
                            <a:rPr lang="fr-FR" sz="3200" dirty="0" smtClean="0"/>
                            <a:t>négatif</a:t>
                          </a:r>
                          <a:endParaRPr lang="fr-FR" sz="3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84153" t="-64231" r="-129508" b="-384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222698" t="-64231" r="-1499" b="-3846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6" name="Espace réservé du contenu 5"/>
          <p:cNvSpPr>
            <a:spLocks noGrp="1"/>
          </p:cNvSpPr>
          <p:nvPr>
            <p:ph sz="half" idx="1"/>
          </p:nvPr>
        </p:nvSpPr>
        <p:spPr>
          <a:xfrm>
            <a:off x="0" y="2780928"/>
            <a:ext cx="9144000" cy="1828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6600" b="1" dirty="0" smtClean="0"/>
              <a:t>N°9</a:t>
            </a:r>
            <a:endParaRPr lang="fr-FR" sz="66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Tableau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93652157"/>
                  </p:ext>
                </p:extLst>
              </p:nvPr>
            </p:nvGraphicFramePr>
            <p:xfrm>
              <a:off x="0" y="25121"/>
              <a:ext cx="9144000" cy="2323759"/>
            </p:xfrm>
            <a:graphic>
              <a:graphicData uri="http://schemas.openxmlformats.org/drawingml/2006/table">
                <a:tbl>
                  <a:tblPr firstRow="1" bandRow="1">
                    <a:tableStyleId>{F5AB1C69-6EDB-4FF4-983F-18BD219EF322}</a:tableStyleId>
                  </a:tblPr>
                  <a:tblGrid>
                    <a:gridCol w="1979712"/>
                    <a:gridCol w="2160240"/>
                    <a:gridCol w="2232248"/>
                    <a:gridCol w="2771800"/>
                  </a:tblGrid>
                  <a:tr h="955607"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fr-FR" sz="4800" b="0" i="0" baseline="0" dirty="0" smtClean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fr-FR" sz="4800" b="0" i="0" baseline="0" smtClean="0">
                                  <a:latin typeface="Cambria Math"/>
                                </a:rPr>
                                <m:t>                               </m:t>
                              </m:r>
                              <m:r>
                                <m:rPr>
                                  <m:sty m:val="p"/>
                                </m:rPr>
                                <a:rPr lang="fr-FR" sz="4800" b="0" i="0" baseline="0" smtClean="0">
                                  <a:latin typeface="Cambria Math"/>
                                </a:rPr>
                                <m:t>cos</m:t>
                              </m:r>
                              <m:r>
                                <a:rPr lang="fr-FR" sz="4800" b="0" i="0" baseline="0" smtClean="0">
                                  <a:latin typeface="Cambria Math"/>
                                </a:rPr>
                                <m:t>3</m:t>
                              </m:r>
                            </m:oMath>
                          </a14:m>
                          <a:r>
                            <a:rPr lang="fr-FR" sz="4800" b="0" i="0" dirty="0" smtClean="0"/>
                            <a:t> est …</a:t>
                          </a:r>
                          <a:endParaRPr lang="fr-FR" sz="4800" b="0" i="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136815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3200" dirty="0" smtClean="0"/>
                            <a:t>1)</a:t>
                          </a:r>
                          <a:r>
                            <a:rPr lang="fr-FR" sz="3200" baseline="0" dirty="0" smtClean="0"/>
                            <a:t> </a:t>
                          </a:r>
                          <a:r>
                            <a:rPr lang="fr-FR" sz="3200" dirty="0" smtClean="0"/>
                            <a:t> positif</a:t>
                          </a:r>
                          <a:endParaRPr lang="fr-FR" sz="3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2)</a:t>
                          </a:r>
                          <a:r>
                            <a:rPr lang="fr-FR" sz="3200" baseline="0" dirty="0" smtClean="0"/>
                            <a:t> </a:t>
                          </a:r>
                          <a:r>
                            <a:rPr lang="fr-FR" sz="3200" dirty="0" smtClean="0"/>
                            <a:t> négatif</a:t>
                          </a:r>
                          <a:endParaRPr lang="fr-FR" sz="3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3)</a:t>
                          </a:r>
                          <a:r>
                            <a:rPr lang="fr-FR" sz="3200" baseline="0" dirty="0" smtClean="0"/>
                            <a:t> </a:t>
                          </a:r>
                          <a:r>
                            <a:rPr lang="fr-FR" sz="3200" dirty="0" smtClean="0"/>
                            <a:t> inférieur</a:t>
                          </a:r>
                          <a:r>
                            <a:rPr lang="fr-FR" sz="3200" baseline="0" dirty="0" smtClean="0"/>
                            <a:t> à </a:t>
                          </a:r>
                          <a14:m>
                            <m:oMath xmlns:m="http://schemas.openxmlformats.org/officeDocument/2006/math">
                              <m:r>
                                <a:rPr lang="fr-FR" sz="3600" b="0" i="0" baseline="0" smtClean="0">
                                  <a:latin typeface="Cambria Math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fr-FR" sz="3600" i="1" baseline="0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3600" b="0" i="1" baseline="0" smtClean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sz="3600" b="0" i="1" baseline="0" smtClean="0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oMath>
                          </a14:m>
                          <a:endParaRPr lang="fr-FR" sz="3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4)</a:t>
                          </a:r>
                          <a:r>
                            <a:rPr lang="fr-FR" sz="3200" baseline="0" dirty="0" smtClean="0"/>
                            <a:t> </a:t>
                          </a:r>
                          <a:r>
                            <a:rPr lang="fr-FR" sz="3200" dirty="0" smtClean="0"/>
                            <a:t> De signe opposé à 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fr-FR" sz="3200" b="0" i="0" smtClean="0">
                                  <a:latin typeface="Cambria Math"/>
                                </a:rPr>
                                <m:t>sin</m:t>
                              </m:r>
                              <m:r>
                                <a:rPr lang="fr-FR" sz="3200" b="0" i="1" smtClean="0">
                                  <a:latin typeface="Cambria Math"/>
                                </a:rPr>
                                <m:t>3</m:t>
                              </m:r>
                            </m:oMath>
                          </a14:m>
                          <a:r>
                            <a:rPr lang="fr-FR" sz="3200" dirty="0" smtClean="0"/>
                            <a:t> </a:t>
                          </a:r>
                          <a:endParaRPr lang="fr-FR" sz="32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Tableau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93652157"/>
                  </p:ext>
                </p:extLst>
              </p:nvPr>
            </p:nvGraphicFramePr>
            <p:xfrm>
              <a:off x="0" y="25121"/>
              <a:ext cx="9144000" cy="2323759"/>
            </p:xfrm>
            <a:graphic>
              <a:graphicData uri="http://schemas.openxmlformats.org/drawingml/2006/table">
                <a:tbl>
                  <a:tblPr firstRow="1" bandRow="1">
                    <a:tableStyleId>{F5AB1C69-6EDB-4FF4-983F-18BD219EF322}</a:tableStyleId>
                  </a:tblPr>
                  <a:tblGrid>
                    <a:gridCol w="1979712"/>
                    <a:gridCol w="2160240"/>
                    <a:gridCol w="2232248"/>
                    <a:gridCol w="2771800"/>
                  </a:tblGrid>
                  <a:tr h="955607">
                    <a:tc gridSpan="4"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t="-14013" b="-149682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136815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3200" dirty="0" smtClean="0"/>
                            <a:t>1)</a:t>
                          </a:r>
                          <a:r>
                            <a:rPr lang="fr-FR" sz="3200" baseline="0" dirty="0" smtClean="0"/>
                            <a:t> </a:t>
                          </a:r>
                          <a:r>
                            <a:rPr lang="fr-FR" sz="3200" dirty="0" smtClean="0"/>
                            <a:t> </a:t>
                          </a:r>
                          <a:r>
                            <a:rPr lang="fr-FR" sz="3200" dirty="0" smtClean="0"/>
                            <a:t>positif</a:t>
                          </a:r>
                          <a:endParaRPr lang="fr-FR" sz="3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2)</a:t>
                          </a:r>
                          <a:r>
                            <a:rPr lang="fr-FR" sz="3200" baseline="0" dirty="0" smtClean="0"/>
                            <a:t> </a:t>
                          </a:r>
                          <a:r>
                            <a:rPr lang="fr-FR" sz="3200" dirty="0" smtClean="0"/>
                            <a:t> </a:t>
                          </a:r>
                          <a:r>
                            <a:rPr lang="fr-FR" sz="3200" dirty="0" smtClean="0"/>
                            <a:t>négatif</a:t>
                          </a:r>
                          <a:endParaRPr lang="fr-FR" sz="3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185519" t="-79911" r="-124317" b="-491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229670" t="-79911" b="-4911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7" name="Ellipse 6"/>
          <p:cNvSpPr/>
          <p:nvPr/>
        </p:nvSpPr>
        <p:spPr>
          <a:xfrm>
            <a:off x="1979712" y="828208"/>
            <a:ext cx="2088232" cy="832344"/>
          </a:xfrm>
          <a:prstGeom prst="ellipse">
            <a:avLst/>
          </a:prstGeom>
          <a:noFill/>
          <a:ln w="63500">
            <a:solidFill>
              <a:srgbClr val="66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llipse 7"/>
          <p:cNvSpPr/>
          <p:nvPr/>
        </p:nvSpPr>
        <p:spPr>
          <a:xfrm>
            <a:off x="4067944" y="764704"/>
            <a:ext cx="2376264" cy="1664688"/>
          </a:xfrm>
          <a:prstGeom prst="ellipse">
            <a:avLst/>
          </a:prstGeom>
          <a:noFill/>
          <a:ln w="63500">
            <a:solidFill>
              <a:srgbClr val="66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Ellipse 8"/>
          <p:cNvSpPr/>
          <p:nvPr/>
        </p:nvSpPr>
        <p:spPr>
          <a:xfrm>
            <a:off x="6444208" y="828208"/>
            <a:ext cx="2520280" cy="1664688"/>
          </a:xfrm>
          <a:prstGeom prst="ellipse">
            <a:avLst/>
          </a:prstGeom>
          <a:noFill/>
          <a:ln w="63500">
            <a:solidFill>
              <a:srgbClr val="66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Ellipse 9"/>
          <p:cNvSpPr/>
          <p:nvPr/>
        </p:nvSpPr>
        <p:spPr>
          <a:xfrm>
            <a:off x="0" y="5085184"/>
            <a:ext cx="1979712" cy="828091"/>
          </a:xfrm>
          <a:prstGeom prst="ellipse">
            <a:avLst/>
          </a:prstGeom>
          <a:noFill/>
          <a:ln w="635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Ellipse 10"/>
          <p:cNvSpPr/>
          <p:nvPr/>
        </p:nvSpPr>
        <p:spPr>
          <a:xfrm>
            <a:off x="3923928" y="5008093"/>
            <a:ext cx="2376264" cy="1661267"/>
          </a:xfrm>
          <a:prstGeom prst="ellipse">
            <a:avLst/>
          </a:prstGeom>
          <a:noFill/>
          <a:ln w="635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llipse 11"/>
          <p:cNvSpPr/>
          <p:nvPr/>
        </p:nvSpPr>
        <p:spPr>
          <a:xfrm>
            <a:off x="6372200" y="5013176"/>
            <a:ext cx="2664055" cy="1675420"/>
          </a:xfrm>
          <a:prstGeom prst="ellipse">
            <a:avLst/>
          </a:prstGeom>
          <a:noFill/>
          <a:ln w="635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28" name="Picture 4" descr="geogebra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049104"/>
            <a:ext cx="3490031" cy="29842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39749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Espace réservé du contenu 4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1761865728"/>
                  </p:ext>
                </p:extLst>
              </p:nvPr>
            </p:nvGraphicFramePr>
            <p:xfrm>
              <a:off x="0" y="4869160"/>
              <a:ext cx="9144000" cy="1844824"/>
            </p:xfrm>
            <a:graphic>
              <a:graphicData uri="http://schemas.openxmlformats.org/drawingml/2006/table">
                <a:tbl>
                  <a:tblPr firstRow="1">
                    <a:tableStyleId>{08FB837D-C827-4EFA-A057-4D05807E0F7C}</a:tableStyleId>
                  </a:tblPr>
                  <a:tblGrid>
                    <a:gridCol w="2286000"/>
                    <a:gridCol w="2286000"/>
                    <a:gridCol w="2376264"/>
                    <a:gridCol w="2195736"/>
                  </a:tblGrid>
                  <a:tr h="907796">
                    <a:tc gridSpan="4"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4000" b="0" dirty="0" smtClean="0"/>
                            <a:t>D’après les codages … 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93702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3200" dirty="0" smtClean="0"/>
                            <a:t>1) 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fr-FR" sz="3200" b="0" i="0" smtClean="0">
                                  <a:latin typeface="Cambria Math"/>
                                </a:rPr>
                                <m:t>BH</m:t>
                              </m:r>
                              <m:r>
                                <a:rPr lang="fr-FR" sz="3200" b="0" i="1" smtClean="0">
                                  <a:latin typeface="Cambria Math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fr-FR" sz="32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3200" b="0" i="1" smtClean="0">
                                      <a:latin typeface="Cambria Math"/>
                                    </a:rPr>
                                    <m:t>7</m:t>
                                  </m:r>
                                </m:num>
                                <m:den>
                                  <m:r>
                                    <a:rPr lang="fr-FR" sz="3200" b="0" i="1" smtClean="0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den>
                              </m:f>
                            </m:oMath>
                          </a14:m>
                          <a:endParaRPr lang="fr-FR" sz="3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2)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0" i="0" smtClean="0">
                                  <a:latin typeface="Cambria Math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fr-FR" sz="3200" b="0" i="0" smtClean="0">
                                  <a:latin typeface="Cambria Math"/>
                                </a:rPr>
                                <m:t>BH</m:t>
                              </m:r>
                              <m:r>
                                <a:rPr lang="fr-FR" sz="3200" b="0" i="1" smtClean="0">
                                  <a:latin typeface="Cambria Math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fr-FR" sz="32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3200" b="0" i="1" smtClean="0">
                                      <a:latin typeface="Cambria Math"/>
                                    </a:rPr>
                                    <m:t>7</m:t>
                                  </m:r>
                                  <m:rad>
                                    <m:radPr>
                                      <m:degHide m:val="on"/>
                                      <m:ctrlPr>
                                        <a:rPr lang="fr-FR" sz="3200" b="0" i="1" smtClean="0">
                                          <a:latin typeface="Cambria Math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fr-FR" sz="3200" b="0" i="1" smtClean="0">
                                          <a:latin typeface="Cambria Math"/>
                                        </a:rPr>
                                        <m:t>3</m:t>
                                      </m:r>
                                    </m:e>
                                  </m:rad>
                                </m:num>
                                <m:den>
                                  <m:r>
                                    <a:rPr lang="fr-FR" sz="3200" b="0" i="1" smtClean="0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den>
                              </m:f>
                            </m:oMath>
                          </a14:m>
                          <a:endParaRPr lang="fr-FR" sz="3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8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3) 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fr-FR" sz="3200" b="0" i="0" smtClean="0">
                                  <a:latin typeface="Cambria Math"/>
                                </a:rPr>
                                <m:t>AH</m:t>
                              </m:r>
                              <m:r>
                                <a:rPr lang="fr-FR" sz="3200" b="0" i="1" smtClean="0">
                                  <a:latin typeface="Cambria Math"/>
                                </a:rPr>
                                <m:t>=3,5</m:t>
                              </m:r>
                            </m:oMath>
                          </a14:m>
                          <a:endParaRPr lang="fr-FR" sz="3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4) 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3200" b="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fr-FR" sz="3200" b="0" i="0" smtClean="0">
                                      <a:latin typeface="Cambria Math"/>
                                    </a:rPr>
                                    <m:t>CH</m:t>
                                  </m:r>
                                </m:num>
                                <m:den>
                                  <m:r>
                                    <m:rPr>
                                      <m:sty m:val="p"/>
                                    </m:rPr>
                                    <a:rPr lang="fr-FR" sz="3200" b="0" i="0" smtClean="0">
                                      <a:latin typeface="Cambria Math"/>
                                    </a:rPr>
                                    <m:t>AH</m:t>
                                  </m:r>
                                </m:den>
                              </m:f>
                              <m:r>
                                <a:rPr lang="fr-FR" sz="3200" b="0" i="0" smtClean="0">
                                  <a:latin typeface="Cambria Math"/>
                                </a:rPr>
                                <m:t>=</m:t>
                              </m:r>
                              <m:r>
                                <a:rPr lang="fr-FR" sz="3200" b="0" i="1" smtClean="0">
                                  <a:latin typeface="Cambria Math"/>
                                </a:rPr>
                                <m:t>1</m:t>
                              </m:r>
                            </m:oMath>
                          </a14:m>
                          <a:endParaRPr lang="fr-FR" sz="32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Espace réservé du contenu 4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1761865728"/>
                  </p:ext>
                </p:extLst>
              </p:nvPr>
            </p:nvGraphicFramePr>
            <p:xfrm>
              <a:off x="0" y="4869160"/>
              <a:ext cx="9144000" cy="1844824"/>
            </p:xfrm>
            <a:graphic>
              <a:graphicData uri="http://schemas.openxmlformats.org/drawingml/2006/table">
                <a:tbl>
                  <a:tblPr firstRow="1">
                    <a:tableStyleId>{08FB837D-C827-4EFA-A057-4D05807E0F7C}</a:tableStyleId>
                  </a:tblPr>
                  <a:tblGrid>
                    <a:gridCol w="2286000"/>
                    <a:gridCol w="2286000"/>
                    <a:gridCol w="2376264"/>
                    <a:gridCol w="2195736"/>
                  </a:tblGrid>
                  <a:tr h="907796">
                    <a:tc gridSpan="4"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4000" b="0" dirty="0" smtClean="0"/>
                            <a:t>D’après les codages … 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937028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867" t="-109150" r="-301867" b="-71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01867" t="-109150" r="-201867" b="-71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94103" t="-109150" r="-94103" b="-71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318611" t="-109150" r="-1944" b="-7190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6" name="Espace réservé du contenu 5"/>
          <p:cNvSpPr>
            <a:spLocks noGrp="1"/>
          </p:cNvSpPr>
          <p:nvPr>
            <p:ph sz="half" idx="1"/>
          </p:nvPr>
        </p:nvSpPr>
        <p:spPr>
          <a:xfrm>
            <a:off x="0" y="2492896"/>
            <a:ext cx="9144000" cy="1828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6600" b="1" dirty="0" smtClean="0"/>
              <a:t>N°10</a:t>
            </a:r>
            <a:endParaRPr lang="fr-FR" sz="66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Tableau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33076637"/>
                  </p:ext>
                </p:extLst>
              </p:nvPr>
            </p:nvGraphicFramePr>
            <p:xfrm>
              <a:off x="0" y="25121"/>
              <a:ext cx="9144000" cy="1747695"/>
            </p:xfrm>
            <a:graphic>
              <a:graphicData uri="http://schemas.openxmlformats.org/drawingml/2006/table">
                <a:tbl>
                  <a:tblPr firstRow="1" bandRow="1">
                    <a:tableStyleId>{F5AB1C69-6EDB-4FF4-983F-18BD219EF322}</a:tableStyleId>
                  </a:tblPr>
                  <a:tblGrid>
                    <a:gridCol w="2286000"/>
                    <a:gridCol w="2430016"/>
                    <a:gridCol w="2304256"/>
                    <a:gridCol w="2123728"/>
                  </a:tblGrid>
                  <a:tr h="792088"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fr-FR" sz="4000" b="0" dirty="0" smtClean="0"/>
                            <a:t>D’après les codages … </a:t>
                          </a:r>
                          <a:endParaRPr lang="fr-FR" sz="4000" b="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95560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3200" dirty="0" smtClean="0"/>
                            <a:t>1) 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fr-FR" sz="3200" b="0" i="0" smtClean="0">
                                  <a:latin typeface="Cambria Math"/>
                                </a:rPr>
                                <m:t>BH</m:t>
                              </m:r>
                              <m:r>
                                <a:rPr lang="fr-FR" sz="3200" b="0" i="1" smtClean="0">
                                  <a:latin typeface="Cambria Math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fr-FR" sz="32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3200" b="0" i="1" smtClean="0">
                                      <a:latin typeface="Cambria Math"/>
                                    </a:rPr>
                                    <m:t>7</m:t>
                                  </m:r>
                                  <m:rad>
                                    <m:radPr>
                                      <m:degHide m:val="on"/>
                                      <m:ctrlPr>
                                        <a:rPr lang="fr-FR" sz="3200" b="0" i="1" smtClean="0">
                                          <a:latin typeface="Cambria Math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fr-FR" sz="3200" b="0" i="1" smtClean="0">
                                          <a:latin typeface="Cambria Math"/>
                                        </a:rPr>
                                        <m:t>3</m:t>
                                      </m:r>
                                    </m:e>
                                  </m:rad>
                                </m:num>
                                <m:den>
                                  <m:r>
                                    <a:rPr lang="fr-FR" sz="3200" b="0" i="1" smtClean="0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den>
                              </m:f>
                            </m:oMath>
                          </a14:m>
                          <a:endParaRPr lang="fr-FR" sz="3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2)</a:t>
                          </a:r>
                          <a14:m>
                            <m:oMath xmlns:m="http://schemas.openxmlformats.org/officeDocument/2006/math">
                              <m:r>
                                <a:rPr lang="fr-FR" sz="3200" b="0" i="0" smtClean="0">
                                  <a:latin typeface="Cambria Math"/>
                                </a:rPr>
                                <m:t>  </m:t>
                              </m:r>
                              <m:r>
                                <m:rPr>
                                  <m:sty m:val="p"/>
                                </m:rPr>
                                <a:rPr lang="fr-FR" sz="3200" b="0" i="0" smtClean="0">
                                  <a:latin typeface="Cambria Math"/>
                                </a:rPr>
                                <m:t>AH</m:t>
                              </m:r>
                              <m:r>
                                <a:rPr lang="fr-FR" sz="3200" b="0" i="1" smtClean="0">
                                  <a:latin typeface="Cambria Math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fr-FR" sz="32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3200" b="0" i="1" smtClean="0">
                                      <a:latin typeface="Cambria Math"/>
                                    </a:rPr>
                                    <m:t>7</m:t>
                                  </m:r>
                                  <m:rad>
                                    <m:radPr>
                                      <m:degHide m:val="on"/>
                                      <m:ctrlPr>
                                        <a:rPr lang="fr-FR" sz="3200" b="0" i="1" smtClean="0">
                                          <a:latin typeface="Cambria Math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fr-FR" sz="3200" b="0" i="1" smtClean="0">
                                          <a:latin typeface="Cambria Math"/>
                                        </a:rPr>
                                        <m:t>3</m:t>
                                      </m:r>
                                    </m:e>
                                  </m:rad>
                                </m:num>
                                <m:den>
                                  <m:r>
                                    <a:rPr lang="fr-FR" sz="3200" b="0" i="1" smtClean="0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den>
                              </m:f>
                            </m:oMath>
                          </a14:m>
                          <a:endParaRPr lang="fr-FR" sz="3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8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3) 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fr-FR" sz="3200" b="0" i="0" smtClean="0">
                                  <a:latin typeface="Cambria Math"/>
                                </a:rPr>
                                <m:t>CH</m:t>
                              </m:r>
                              <m:r>
                                <a:rPr lang="fr-FR" sz="3200" b="0" i="1" smtClean="0">
                                  <a:latin typeface="Cambria Math"/>
                                </a:rPr>
                                <m:t>=3,5</m:t>
                              </m:r>
                            </m:oMath>
                          </a14:m>
                          <a:endParaRPr lang="fr-FR" sz="3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200" dirty="0" smtClean="0"/>
                            <a:t>4) 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3200" b="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fr-FR" sz="3200" b="0" i="0" smtClean="0">
                                      <a:latin typeface="Cambria Math"/>
                                    </a:rPr>
                                    <m:t>AH</m:t>
                                  </m:r>
                                </m:num>
                                <m:den>
                                  <m:r>
                                    <m:rPr>
                                      <m:sty m:val="p"/>
                                    </m:rPr>
                                    <a:rPr lang="fr-FR" sz="3200" b="0" i="0" smtClean="0">
                                      <a:latin typeface="Cambria Math"/>
                                    </a:rPr>
                                    <m:t>CH</m:t>
                                  </m:r>
                                </m:den>
                              </m:f>
                              <m:r>
                                <a:rPr lang="fr-FR" sz="3200" b="0" i="0" smtClean="0">
                                  <a:latin typeface="Cambria Math"/>
                                </a:rPr>
                                <m:t>=</m:t>
                              </m:r>
                              <m:r>
                                <a:rPr lang="fr-FR" sz="3200" b="0" i="1" smtClean="0">
                                  <a:latin typeface="Cambria Math"/>
                                </a:rPr>
                                <m:t>1</m:t>
                              </m:r>
                            </m:oMath>
                          </a14:m>
                          <a:endParaRPr lang="fr-FR" sz="32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Tableau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33076637"/>
                  </p:ext>
                </p:extLst>
              </p:nvPr>
            </p:nvGraphicFramePr>
            <p:xfrm>
              <a:off x="0" y="25121"/>
              <a:ext cx="9144000" cy="1747695"/>
            </p:xfrm>
            <a:graphic>
              <a:graphicData uri="http://schemas.openxmlformats.org/drawingml/2006/table">
                <a:tbl>
                  <a:tblPr firstRow="1" bandRow="1">
                    <a:tableStyleId>{F5AB1C69-6EDB-4FF4-983F-18BD219EF322}</a:tableStyleId>
                  </a:tblPr>
                  <a:tblGrid>
                    <a:gridCol w="2286000"/>
                    <a:gridCol w="2430016"/>
                    <a:gridCol w="2304256"/>
                    <a:gridCol w="2123728"/>
                  </a:tblGrid>
                  <a:tr h="792088"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fr-FR" sz="4000" b="0" dirty="0" smtClean="0"/>
                            <a:t>D’après les codages … </a:t>
                          </a:r>
                          <a:endParaRPr lang="fr-FR" sz="4000" b="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955607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t="-94268" r="-300000" b="-191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93985" t="-94268" r="-181955" b="-191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204762" t="-94268" r="-92063" b="-191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331034" t="-94268" b="-1911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pic>
        <p:nvPicPr>
          <p:cNvPr id="2051" name="Picture 3" descr="geogebra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544" y="1772816"/>
            <a:ext cx="6983269" cy="3100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Ellipse 6"/>
          <p:cNvSpPr/>
          <p:nvPr/>
        </p:nvSpPr>
        <p:spPr>
          <a:xfrm>
            <a:off x="35496" y="692696"/>
            <a:ext cx="2289867" cy="1154119"/>
          </a:xfrm>
          <a:prstGeom prst="ellipse">
            <a:avLst/>
          </a:prstGeom>
          <a:noFill/>
          <a:ln w="63500">
            <a:solidFill>
              <a:srgbClr val="66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llipse 7"/>
          <p:cNvSpPr/>
          <p:nvPr/>
        </p:nvSpPr>
        <p:spPr>
          <a:xfrm>
            <a:off x="4716016" y="620688"/>
            <a:ext cx="2232248" cy="1154119"/>
          </a:xfrm>
          <a:prstGeom prst="ellipse">
            <a:avLst/>
          </a:prstGeom>
          <a:noFill/>
          <a:ln w="63500">
            <a:solidFill>
              <a:srgbClr val="66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Ellipse 8"/>
          <p:cNvSpPr/>
          <p:nvPr/>
        </p:nvSpPr>
        <p:spPr>
          <a:xfrm>
            <a:off x="6956648" y="692696"/>
            <a:ext cx="2088232" cy="1080120"/>
          </a:xfrm>
          <a:prstGeom prst="ellipse">
            <a:avLst/>
          </a:prstGeom>
          <a:noFill/>
          <a:ln w="63500">
            <a:solidFill>
              <a:srgbClr val="66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Ellipse 9"/>
          <p:cNvSpPr/>
          <p:nvPr/>
        </p:nvSpPr>
        <p:spPr>
          <a:xfrm>
            <a:off x="2325363" y="5616624"/>
            <a:ext cx="2285585" cy="1196752"/>
          </a:xfrm>
          <a:prstGeom prst="ellipse">
            <a:avLst/>
          </a:prstGeom>
          <a:noFill/>
          <a:ln w="635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Ellipse 10"/>
          <p:cNvSpPr/>
          <p:nvPr/>
        </p:nvSpPr>
        <p:spPr>
          <a:xfrm>
            <a:off x="4610948" y="5661248"/>
            <a:ext cx="2345700" cy="1011444"/>
          </a:xfrm>
          <a:prstGeom prst="ellipse">
            <a:avLst/>
          </a:prstGeom>
          <a:noFill/>
          <a:ln w="635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llipse 11"/>
          <p:cNvSpPr/>
          <p:nvPr/>
        </p:nvSpPr>
        <p:spPr>
          <a:xfrm>
            <a:off x="7062192" y="5661248"/>
            <a:ext cx="1974304" cy="1011444"/>
          </a:xfrm>
          <a:prstGeom prst="ellipse">
            <a:avLst/>
          </a:prstGeom>
          <a:noFill/>
          <a:ln w="635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8859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2492897"/>
            <a:ext cx="9144000" cy="122413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sz="6600" b="1" cap="small" dirty="0" smtClean="0">
                <a:solidFill>
                  <a:srgbClr val="FF6600"/>
                </a:solidFill>
                <a:latin typeface="Georgia" pitchFamily="18" charset="0"/>
                <a:cs typeface="Arial" pitchFamily="34" charset="0"/>
              </a:rPr>
              <a:t>FIN</a:t>
            </a:r>
            <a:endParaRPr lang="fr-FR" sz="6600" dirty="0"/>
          </a:p>
        </p:txBody>
      </p:sp>
    </p:spTree>
    <p:extLst>
      <p:ext uri="{BB962C8B-B14F-4D97-AF65-F5344CB8AC3E}">
        <p14:creationId xmlns:p14="http://schemas.microsoft.com/office/powerpoint/2010/main" val="3472660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fr-FR" dirty="0" smtClean="0"/>
              <a:t>Voici un cercle trigonométrique :</a:t>
            </a:r>
            <a:endParaRPr lang="fr-FR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8338" y="1412776"/>
            <a:ext cx="5410200" cy="5191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7259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Espace réservé du contenu 4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2623079373"/>
                  </p:ext>
                </p:extLst>
              </p:nvPr>
            </p:nvGraphicFramePr>
            <p:xfrm>
              <a:off x="0" y="4869160"/>
              <a:ext cx="9144000" cy="1844824"/>
            </p:xfrm>
            <a:graphic>
              <a:graphicData uri="http://schemas.openxmlformats.org/drawingml/2006/table">
                <a:tbl>
                  <a:tblPr firstRow="1">
                    <a:tableStyleId>{08FB837D-C827-4EFA-A057-4D05807E0F7C}</a:tableStyleId>
                  </a:tblPr>
                  <a:tblGrid>
                    <a:gridCol w="2411760"/>
                    <a:gridCol w="2160240"/>
                    <a:gridCol w="2376264"/>
                    <a:gridCol w="2195736"/>
                  </a:tblGrid>
                  <a:tr h="907796">
                    <a:tc gridSpan="4"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4000" b="0" dirty="0" smtClean="0"/>
                            <a:t>Les coordonnées de E sont … 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937028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2800" dirty="0" smtClean="0"/>
                            <a:t>1)  </a:t>
                          </a:r>
                          <a14:m>
                            <m:oMath xmlns:m="http://schemas.openxmlformats.org/officeDocument/2006/math">
                              <m:d>
                                <m:dPr>
                                  <m:ctrlPr>
                                    <a:rPr lang="fr-FR" sz="280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fr-FR" sz="2800" b="0" i="1" smtClean="0">
                                      <a:latin typeface="Cambria Math"/>
                                    </a:rPr>
                                    <m:t>−</m:t>
                                  </m:r>
                                  <m:f>
                                    <m:fPr>
                                      <m:ctrlPr>
                                        <a:rPr lang="fr-FR" sz="2800" i="1" smtClean="0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ad>
                                        <m:radPr>
                                          <m:degHide m:val="on"/>
                                          <m:ctrlPr>
                                            <a:rPr lang="fr-FR" sz="2800" i="1" smtClean="0">
                                              <a:latin typeface="Cambria Math"/>
                                            </a:rPr>
                                          </m:ctrlPr>
                                        </m:radPr>
                                        <m:deg/>
                                        <m:e>
                                          <m:r>
                                            <a:rPr lang="fr-FR" sz="2800" b="0" i="1" smtClean="0">
                                              <a:latin typeface="Cambria Math"/>
                                            </a:rPr>
                                            <m:t>3</m:t>
                                          </m:r>
                                        </m:e>
                                      </m:rad>
                                    </m:num>
                                    <m:den>
                                      <m:r>
                                        <a:rPr lang="fr-FR" sz="2800" b="0" i="1" smtClean="0">
                                          <a:latin typeface="Cambria Math"/>
                                        </a:rPr>
                                        <m:t>2</m:t>
                                      </m:r>
                                    </m:den>
                                  </m:f>
                                  <m:r>
                                    <a:rPr lang="fr-FR" sz="2800" b="0" i="1" smtClean="0">
                                      <a:latin typeface="Cambria Math"/>
                                    </a:rPr>
                                    <m:t>;−</m:t>
                                  </m:r>
                                  <m:f>
                                    <m:fPr>
                                      <m:ctrlPr>
                                        <a:rPr lang="fr-FR" sz="2800" b="0" i="1" smtClean="0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fr-FR" sz="2800" b="0" i="1" smtClean="0">
                                          <a:latin typeface="Cambria Math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fr-FR" sz="2800" b="0" i="1" smtClean="0">
                                          <a:latin typeface="Cambria Math"/>
                                        </a:rPr>
                                        <m:t>2</m:t>
                                      </m:r>
                                    </m:den>
                                  </m:f>
                                </m:e>
                              </m:d>
                            </m:oMath>
                          </a14:m>
                          <a:endParaRPr lang="fr-FR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2800" dirty="0" smtClean="0"/>
                            <a:t>2)  </a:t>
                          </a:r>
                          <a14:m>
                            <m:oMath xmlns:m="http://schemas.openxmlformats.org/officeDocument/2006/math">
                              <m:d>
                                <m:dPr>
                                  <m:ctrlPr>
                                    <a:rPr lang="fr-FR" sz="280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fr-FR" sz="2800" i="1" smtClean="0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fr-FR" sz="2800" b="0" i="1" smtClean="0">
                                          <a:latin typeface="Cambria Math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fr-FR" sz="2800" b="0" i="1" smtClean="0">
                                          <a:latin typeface="Cambria Math"/>
                                        </a:rPr>
                                        <m:t>2</m:t>
                                      </m:r>
                                    </m:den>
                                  </m:f>
                                  <m:r>
                                    <a:rPr lang="fr-FR" sz="2800" b="0" i="1" smtClean="0">
                                      <a:latin typeface="Cambria Math"/>
                                    </a:rPr>
                                    <m:t>;−</m:t>
                                  </m:r>
                                  <m:f>
                                    <m:fPr>
                                      <m:ctrlPr>
                                        <a:rPr lang="fr-FR" sz="2800" i="1" smtClean="0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ad>
                                        <m:radPr>
                                          <m:degHide m:val="on"/>
                                          <m:ctrlPr>
                                            <a:rPr lang="fr-FR" sz="2800" i="1" smtClean="0">
                                              <a:latin typeface="Cambria Math"/>
                                            </a:rPr>
                                          </m:ctrlPr>
                                        </m:radPr>
                                        <m:deg/>
                                        <m:e>
                                          <m:r>
                                            <a:rPr lang="fr-FR" sz="2800" b="0" i="1" smtClean="0">
                                              <a:latin typeface="Cambria Math"/>
                                            </a:rPr>
                                            <m:t>3</m:t>
                                          </m:r>
                                        </m:e>
                                      </m:rad>
                                    </m:num>
                                    <m:den>
                                      <m:r>
                                        <a:rPr lang="fr-FR" sz="2800" b="0" i="1" smtClean="0">
                                          <a:latin typeface="Cambria Math"/>
                                        </a:rPr>
                                        <m:t>2</m:t>
                                      </m:r>
                                    </m:den>
                                  </m:f>
                                </m:e>
                              </m:d>
                            </m:oMath>
                          </a14:m>
                          <a:endParaRPr lang="fr-FR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2800" dirty="0" smtClean="0"/>
                            <a:t>3)  </a:t>
                          </a:r>
                          <a14:m>
                            <m:oMath xmlns:m="http://schemas.openxmlformats.org/officeDocument/2006/math">
                              <m:d>
                                <m:dPr>
                                  <m:ctrlPr>
                                    <a:rPr lang="fr-FR" sz="280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fr-FR" sz="2800" b="0" i="1" smtClean="0">
                                      <a:latin typeface="Cambria Math"/>
                                    </a:rPr>
                                    <m:t>−</m:t>
                                  </m:r>
                                  <m:f>
                                    <m:fPr>
                                      <m:ctrlPr>
                                        <a:rPr lang="fr-FR" sz="2800" i="1" smtClean="0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fr-FR" sz="2800" b="0" i="1" smtClean="0">
                                          <a:latin typeface="Cambria Math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fr-FR" sz="2800" b="0" i="1" smtClean="0">
                                          <a:latin typeface="Cambria Math"/>
                                        </a:rPr>
                                        <m:t>2</m:t>
                                      </m:r>
                                    </m:den>
                                  </m:f>
                                  <m:r>
                                    <a:rPr lang="fr-FR" sz="2800" b="0" i="1" smtClean="0">
                                      <a:latin typeface="Cambria Math"/>
                                    </a:rPr>
                                    <m:t>;−</m:t>
                                  </m:r>
                                  <m:f>
                                    <m:fPr>
                                      <m:ctrlPr>
                                        <a:rPr lang="fr-FR" sz="2800" i="1" smtClean="0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ad>
                                        <m:radPr>
                                          <m:degHide m:val="on"/>
                                          <m:ctrlPr>
                                            <a:rPr lang="fr-FR" sz="2800" i="1" smtClean="0">
                                              <a:latin typeface="Cambria Math"/>
                                            </a:rPr>
                                          </m:ctrlPr>
                                        </m:radPr>
                                        <m:deg/>
                                        <m:e>
                                          <m:r>
                                            <a:rPr lang="fr-FR" sz="2800" b="0" i="1" smtClean="0">
                                              <a:latin typeface="Cambria Math"/>
                                            </a:rPr>
                                            <m:t>3</m:t>
                                          </m:r>
                                        </m:e>
                                      </m:rad>
                                    </m:num>
                                    <m:den>
                                      <m:r>
                                        <a:rPr lang="fr-FR" sz="2800" b="0" i="1" smtClean="0">
                                          <a:latin typeface="Cambria Math"/>
                                        </a:rPr>
                                        <m:t>2</m:t>
                                      </m:r>
                                    </m:den>
                                  </m:f>
                                </m:e>
                              </m:d>
                            </m:oMath>
                          </a14:m>
                          <a:endParaRPr lang="fr-FR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2800" dirty="0" smtClean="0"/>
                            <a:t>4)  </a:t>
                          </a:r>
                          <a14:m>
                            <m:oMath xmlns:m="http://schemas.openxmlformats.org/officeDocument/2006/math">
                              <m:d>
                                <m:dPr>
                                  <m:ctrlPr>
                                    <a:rPr lang="fr-FR" sz="280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fr-FR" sz="2800" b="0" i="1" smtClean="0">
                                      <a:latin typeface="Cambria Math"/>
                                    </a:rPr>
                                    <m:t>−</m:t>
                                  </m:r>
                                  <m:f>
                                    <m:fPr>
                                      <m:ctrlPr>
                                        <a:rPr lang="fr-FR" sz="2800" i="1" smtClean="0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fr-FR" sz="2800" b="0" i="1" smtClean="0">
                                          <a:latin typeface="Cambria Math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fr-FR" sz="2800" b="0" i="1" smtClean="0">
                                          <a:latin typeface="Cambria Math"/>
                                        </a:rPr>
                                        <m:t>2</m:t>
                                      </m:r>
                                    </m:den>
                                  </m:f>
                                  <m:r>
                                    <a:rPr lang="fr-FR" sz="2800" b="0" i="1" smtClean="0">
                                      <a:latin typeface="Cambria Math"/>
                                    </a:rPr>
                                    <m:t>;</m:t>
                                  </m:r>
                                  <m:f>
                                    <m:fPr>
                                      <m:ctrlPr>
                                        <a:rPr lang="fr-FR" sz="2800" i="1" smtClean="0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ad>
                                        <m:radPr>
                                          <m:degHide m:val="on"/>
                                          <m:ctrlPr>
                                            <a:rPr lang="fr-FR" sz="2800" i="1" smtClean="0">
                                              <a:latin typeface="Cambria Math"/>
                                            </a:rPr>
                                          </m:ctrlPr>
                                        </m:radPr>
                                        <m:deg/>
                                        <m:e>
                                          <m:r>
                                            <a:rPr lang="fr-FR" sz="2800" b="0" i="1" smtClean="0">
                                              <a:latin typeface="Cambria Math"/>
                                            </a:rPr>
                                            <m:t>3</m:t>
                                          </m:r>
                                        </m:e>
                                      </m:rad>
                                    </m:num>
                                    <m:den>
                                      <m:r>
                                        <a:rPr lang="fr-FR" sz="2800" b="0" i="1" smtClean="0">
                                          <a:latin typeface="Cambria Math"/>
                                        </a:rPr>
                                        <m:t>2</m:t>
                                      </m:r>
                                    </m:den>
                                  </m:f>
                                </m:e>
                              </m:d>
                            </m:oMath>
                          </a14:m>
                          <a:endParaRPr lang="fr-FR" sz="28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Espace réservé du contenu 4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2623079373"/>
                  </p:ext>
                </p:extLst>
              </p:nvPr>
            </p:nvGraphicFramePr>
            <p:xfrm>
              <a:off x="0" y="4869160"/>
              <a:ext cx="9144000" cy="1844824"/>
            </p:xfrm>
            <a:graphic>
              <a:graphicData uri="http://schemas.openxmlformats.org/drawingml/2006/table">
                <a:tbl>
                  <a:tblPr firstRow="1">
                    <a:tableStyleId>{08FB837D-C827-4EFA-A057-4D05807E0F7C}</a:tableStyleId>
                  </a:tblPr>
                  <a:tblGrid>
                    <a:gridCol w="2411760"/>
                    <a:gridCol w="2160240"/>
                    <a:gridCol w="2376264"/>
                    <a:gridCol w="2195736"/>
                  </a:tblGrid>
                  <a:tr h="907796">
                    <a:tc gridSpan="4"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4000" b="0" dirty="0" smtClean="0"/>
                            <a:t>Les coordonnées de E sont … 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937028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768" t="-109150" r="-280556" b="-71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13842" t="-109150" r="-213842" b="-71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94103" t="-109150" r="-94103" b="-71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318611" t="-109150" r="-1944" b="-7190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6" name="Espace réservé du contenu 5"/>
          <p:cNvSpPr>
            <a:spLocks noGrp="1"/>
          </p:cNvSpPr>
          <p:nvPr>
            <p:ph sz="half" idx="1"/>
          </p:nvPr>
        </p:nvSpPr>
        <p:spPr>
          <a:xfrm>
            <a:off x="0" y="2492896"/>
            <a:ext cx="9144000" cy="1828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6600" b="1" dirty="0" smtClean="0"/>
              <a:t>N°1</a:t>
            </a:r>
            <a:endParaRPr lang="fr-FR" sz="66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Tableau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794940407"/>
                  </p:ext>
                </p:extLst>
              </p:nvPr>
            </p:nvGraphicFramePr>
            <p:xfrm>
              <a:off x="0" y="25121"/>
              <a:ext cx="9144000" cy="1836204"/>
            </p:xfrm>
            <a:graphic>
              <a:graphicData uri="http://schemas.openxmlformats.org/drawingml/2006/table">
                <a:tbl>
                  <a:tblPr firstRow="1" bandRow="1">
                    <a:tableStyleId>{F5AB1C69-6EDB-4FF4-983F-18BD219EF322}</a:tableStyleId>
                  </a:tblPr>
                  <a:tblGrid>
                    <a:gridCol w="2286000"/>
                    <a:gridCol w="2286000"/>
                    <a:gridCol w="2286000"/>
                    <a:gridCol w="2286000"/>
                  </a:tblGrid>
                  <a:tr h="792088"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fr-FR" sz="4000" b="0" dirty="0" smtClean="0"/>
                            <a:t>Les coordonnées de D sont</a:t>
                          </a:r>
                          <a:r>
                            <a:rPr lang="fr-FR" sz="4000" b="0" baseline="0" dirty="0" smtClean="0"/>
                            <a:t> …</a:t>
                          </a:r>
                          <a:r>
                            <a:rPr lang="fr-FR" sz="4000" b="0" dirty="0" smtClean="0"/>
                            <a:t> </a:t>
                          </a:r>
                          <a:endParaRPr lang="fr-FR" sz="4000" b="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104411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800" dirty="0" smtClean="0"/>
                            <a:t> 1)  </a:t>
                          </a:r>
                          <a14:m>
                            <m:oMath xmlns:m="http://schemas.openxmlformats.org/officeDocument/2006/math">
                              <m:d>
                                <m:dPr>
                                  <m:ctrlPr>
                                    <a:rPr lang="fr-FR" sz="280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fr-FR" sz="2800" i="1" smtClean="0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ad>
                                        <m:radPr>
                                          <m:degHide m:val="on"/>
                                          <m:ctrlPr>
                                            <a:rPr lang="fr-FR" sz="2800" i="1" smtClean="0">
                                              <a:latin typeface="Cambria Math"/>
                                            </a:rPr>
                                          </m:ctrlPr>
                                        </m:radPr>
                                        <m:deg/>
                                        <m:e>
                                          <m:r>
                                            <a:rPr lang="fr-FR" sz="2800" b="0" i="1" smtClean="0">
                                              <a:latin typeface="Cambria Math"/>
                                            </a:rPr>
                                            <m:t>3</m:t>
                                          </m:r>
                                        </m:e>
                                      </m:rad>
                                    </m:num>
                                    <m:den>
                                      <m:r>
                                        <a:rPr lang="fr-FR" sz="2800" b="0" i="1" smtClean="0">
                                          <a:latin typeface="Cambria Math"/>
                                        </a:rPr>
                                        <m:t>2</m:t>
                                      </m:r>
                                    </m:den>
                                  </m:f>
                                  <m:r>
                                    <a:rPr lang="fr-FR" sz="2800" b="0" i="1" smtClean="0">
                                      <a:latin typeface="Cambria Math"/>
                                    </a:rPr>
                                    <m:t>; </m:t>
                                  </m:r>
                                  <m:f>
                                    <m:fPr>
                                      <m:ctrlPr>
                                        <a:rPr lang="fr-FR" sz="2800" b="0" i="1" smtClean="0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fr-FR" sz="2800" b="0" i="1" smtClean="0">
                                          <a:latin typeface="Cambria Math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fr-FR" sz="2800" b="0" i="1" smtClean="0">
                                          <a:latin typeface="Cambria Math"/>
                                        </a:rPr>
                                        <m:t>2</m:t>
                                      </m:r>
                                    </m:den>
                                  </m:f>
                                </m:e>
                              </m:d>
                            </m:oMath>
                          </a14:m>
                          <a:endParaRPr lang="fr-FR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2800" dirty="0" smtClean="0"/>
                            <a:t>2)  </a:t>
                          </a:r>
                          <a14:m>
                            <m:oMath xmlns:m="http://schemas.openxmlformats.org/officeDocument/2006/math">
                              <m:d>
                                <m:dPr>
                                  <m:ctrlPr>
                                    <a:rPr lang="fr-FR" sz="280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fr-FR" sz="2800" b="0" i="1" smtClean="0">
                                      <a:latin typeface="Cambria Math"/>
                                    </a:rPr>
                                    <m:t>−</m:t>
                                  </m:r>
                                  <m:f>
                                    <m:fPr>
                                      <m:ctrlPr>
                                        <a:rPr lang="fr-FR" sz="2800" i="1" smtClean="0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ad>
                                        <m:radPr>
                                          <m:degHide m:val="on"/>
                                          <m:ctrlPr>
                                            <a:rPr lang="fr-FR" sz="2800" i="1" smtClean="0">
                                              <a:latin typeface="Cambria Math"/>
                                            </a:rPr>
                                          </m:ctrlPr>
                                        </m:radPr>
                                        <m:deg/>
                                        <m:e>
                                          <m:r>
                                            <a:rPr lang="fr-FR" sz="2800" b="0" i="1" smtClean="0">
                                              <a:latin typeface="Cambria Math"/>
                                            </a:rPr>
                                            <m:t>3</m:t>
                                          </m:r>
                                        </m:e>
                                      </m:rad>
                                    </m:num>
                                    <m:den>
                                      <m:r>
                                        <a:rPr lang="fr-FR" sz="2800" b="0" i="1" smtClean="0">
                                          <a:latin typeface="Cambria Math"/>
                                        </a:rPr>
                                        <m:t>2</m:t>
                                      </m:r>
                                    </m:den>
                                  </m:f>
                                  <m:r>
                                    <a:rPr lang="fr-FR" sz="2800" b="0" i="1" smtClean="0">
                                      <a:latin typeface="Cambria Math"/>
                                    </a:rPr>
                                    <m:t>; </m:t>
                                  </m:r>
                                  <m:f>
                                    <m:fPr>
                                      <m:ctrlPr>
                                        <a:rPr lang="fr-FR" sz="2800" b="0" i="1" smtClean="0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fr-FR" sz="2800" b="0" i="1" smtClean="0">
                                          <a:latin typeface="Cambria Math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fr-FR" sz="2800" b="0" i="1" smtClean="0">
                                          <a:latin typeface="Cambria Math"/>
                                        </a:rPr>
                                        <m:t>2</m:t>
                                      </m:r>
                                    </m:den>
                                  </m:f>
                                </m:e>
                              </m:d>
                            </m:oMath>
                          </a14:m>
                          <a:endParaRPr lang="fr-FR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2800" dirty="0" smtClean="0"/>
                            <a:t>3)  </a:t>
                          </a:r>
                          <a14:m>
                            <m:oMath xmlns:m="http://schemas.openxmlformats.org/officeDocument/2006/math">
                              <m:d>
                                <m:dPr>
                                  <m:ctrlPr>
                                    <a:rPr lang="fr-FR" sz="280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fr-FR" sz="2800" i="1" smtClean="0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fr-FR" sz="2800" b="0" i="1" smtClean="0">
                                          <a:latin typeface="Cambria Math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fr-FR" sz="2800" b="0" i="1" smtClean="0">
                                          <a:latin typeface="Cambria Math"/>
                                        </a:rPr>
                                        <m:t>2</m:t>
                                      </m:r>
                                    </m:den>
                                  </m:f>
                                  <m:r>
                                    <a:rPr lang="fr-FR" sz="2800" b="0" i="1" smtClean="0">
                                      <a:latin typeface="Cambria Math"/>
                                    </a:rPr>
                                    <m:t>;−</m:t>
                                  </m:r>
                                  <m:f>
                                    <m:fPr>
                                      <m:ctrlPr>
                                        <a:rPr lang="fr-FR" sz="2800" i="1" smtClean="0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ad>
                                        <m:radPr>
                                          <m:degHide m:val="on"/>
                                          <m:ctrlPr>
                                            <a:rPr lang="fr-FR" sz="2800" i="1" smtClean="0">
                                              <a:latin typeface="Cambria Math"/>
                                            </a:rPr>
                                          </m:ctrlPr>
                                        </m:radPr>
                                        <m:deg/>
                                        <m:e>
                                          <m:r>
                                            <a:rPr lang="fr-FR" sz="2800" b="0" i="1" smtClean="0">
                                              <a:latin typeface="Cambria Math"/>
                                            </a:rPr>
                                            <m:t>3</m:t>
                                          </m:r>
                                        </m:e>
                                      </m:rad>
                                    </m:num>
                                    <m:den>
                                      <m:r>
                                        <a:rPr lang="fr-FR" sz="2800" b="0" i="1" smtClean="0">
                                          <a:latin typeface="Cambria Math"/>
                                        </a:rPr>
                                        <m:t>2</m:t>
                                      </m:r>
                                    </m:den>
                                  </m:f>
                                </m:e>
                              </m:d>
                            </m:oMath>
                          </a14:m>
                          <a:endParaRPr lang="fr-FR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2800" dirty="0" smtClean="0"/>
                            <a:t>4)  </a:t>
                          </a:r>
                          <a14:m>
                            <m:oMath xmlns:m="http://schemas.openxmlformats.org/officeDocument/2006/math">
                              <m:d>
                                <m:dPr>
                                  <m:ctrlPr>
                                    <a:rPr lang="fr-FR" sz="280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fr-FR" sz="2800" b="0" i="1" smtClean="0">
                                      <a:latin typeface="Cambria Math"/>
                                    </a:rPr>
                                    <m:t>−</m:t>
                                  </m:r>
                                  <m:f>
                                    <m:fPr>
                                      <m:ctrlPr>
                                        <a:rPr lang="fr-FR" sz="2800" i="1" smtClean="0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fr-FR" sz="2800" b="0" i="1" smtClean="0">
                                          <a:latin typeface="Cambria Math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fr-FR" sz="2800" b="0" i="1" smtClean="0">
                                          <a:latin typeface="Cambria Math"/>
                                        </a:rPr>
                                        <m:t>2</m:t>
                                      </m:r>
                                    </m:den>
                                  </m:f>
                                  <m:r>
                                    <a:rPr lang="fr-FR" sz="2800" b="0" i="1" smtClean="0">
                                      <a:latin typeface="Cambria Math"/>
                                    </a:rPr>
                                    <m:t>;</m:t>
                                  </m:r>
                                  <m:f>
                                    <m:fPr>
                                      <m:ctrlPr>
                                        <a:rPr lang="fr-FR" sz="2800" i="1" smtClean="0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ad>
                                        <m:radPr>
                                          <m:degHide m:val="on"/>
                                          <m:ctrlPr>
                                            <a:rPr lang="fr-FR" sz="2800" i="1" smtClean="0">
                                              <a:latin typeface="Cambria Math"/>
                                            </a:rPr>
                                          </m:ctrlPr>
                                        </m:radPr>
                                        <m:deg/>
                                        <m:e>
                                          <m:r>
                                            <a:rPr lang="fr-FR" sz="2800" b="0" i="1" smtClean="0">
                                              <a:latin typeface="Cambria Math"/>
                                            </a:rPr>
                                            <m:t>3</m:t>
                                          </m:r>
                                        </m:e>
                                      </m:rad>
                                    </m:num>
                                    <m:den>
                                      <m:r>
                                        <a:rPr lang="fr-FR" sz="2800" b="0" i="1" smtClean="0">
                                          <a:latin typeface="Cambria Math"/>
                                        </a:rPr>
                                        <m:t>2</m:t>
                                      </m:r>
                                    </m:den>
                                  </m:f>
                                </m:e>
                              </m:d>
                            </m:oMath>
                          </a14:m>
                          <a:endParaRPr lang="fr-FR" sz="28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Tableau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794940407"/>
                  </p:ext>
                </p:extLst>
              </p:nvPr>
            </p:nvGraphicFramePr>
            <p:xfrm>
              <a:off x="0" y="25121"/>
              <a:ext cx="9144000" cy="1836204"/>
            </p:xfrm>
            <a:graphic>
              <a:graphicData uri="http://schemas.openxmlformats.org/drawingml/2006/table">
                <a:tbl>
                  <a:tblPr firstRow="1" bandRow="1">
                    <a:tableStyleId>{F5AB1C69-6EDB-4FF4-983F-18BD219EF322}</a:tableStyleId>
                  </a:tblPr>
                  <a:tblGrid>
                    <a:gridCol w="2286000"/>
                    <a:gridCol w="2286000"/>
                    <a:gridCol w="2286000"/>
                    <a:gridCol w="2286000"/>
                  </a:tblGrid>
                  <a:tr h="792088"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fr-FR" sz="4000" b="0" dirty="0" smtClean="0"/>
                            <a:t>Les coordonnées de D sont</a:t>
                          </a:r>
                          <a:r>
                            <a:rPr lang="fr-FR" sz="4000" b="0" baseline="0" dirty="0" smtClean="0"/>
                            <a:t> …</a:t>
                          </a:r>
                          <a:r>
                            <a:rPr lang="fr-FR" sz="4000" b="0" dirty="0" smtClean="0"/>
                            <a:t> </a:t>
                          </a:r>
                          <a:endParaRPr lang="fr-FR" sz="4000" b="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1044116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t="-86550" r="-300000" b="-5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100000" t="-86550" r="-200000" b="-5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200000" t="-86550" r="-100000" b="-5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300000" t="-86550" b="-585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pic>
        <p:nvPicPr>
          <p:cNvPr id="1028" name="Picture 4" descr="geogebra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844824"/>
            <a:ext cx="3168352" cy="3039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34518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Espace réservé du contenu 4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1460247427"/>
                  </p:ext>
                </p:extLst>
              </p:nvPr>
            </p:nvGraphicFramePr>
            <p:xfrm>
              <a:off x="0" y="4869160"/>
              <a:ext cx="9144000" cy="1844824"/>
            </p:xfrm>
            <a:graphic>
              <a:graphicData uri="http://schemas.openxmlformats.org/drawingml/2006/table">
                <a:tbl>
                  <a:tblPr firstRow="1">
                    <a:tableStyleId>{08FB837D-C827-4EFA-A057-4D05807E0F7C}</a:tableStyleId>
                  </a:tblPr>
                  <a:tblGrid>
                    <a:gridCol w="2286000"/>
                    <a:gridCol w="2286000"/>
                    <a:gridCol w="2376264"/>
                    <a:gridCol w="2195736"/>
                  </a:tblGrid>
                  <a:tr h="907796">
                    <a:tc gridSpan="4"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4000" b="0" dirty="0" smtClean="0"/>
                            <a:t>Le</a:t>
                          </a:r>
                          <a:r>
                            <a:rPr lang="fr-FR" sz="4000" b="0" baseline="0" dirty="0" smtClean="0"/>
                            <a:t> ou les réels associés au point C</a:t>
                          </a:r>
                          <a:r>
                            <a:rPr lang="fr-FR" sz="4000" b="0" dirty="0" smtClean="0"/>
                            <a:t> sont … 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937028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dirty="0" smtClean="0"/>
                            <a:t>1) 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36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3600" b="0" i="1" smtClean="0">
                                      <a:latin typeface="Cambria Math"/>
                                    </a:rPr>
                                    <m:t>13</m:t>
                                  </m:r>
                                  <m:r>
                                    <a:rPr lang="fr-FR" sz="3600" b="0" i="1" smtClean="0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fr-FR" sz="3600" b="0" i="1" smtClean="0">
                                      <a:latin typeface="Cambria Math"/>
                                    </a:rPr>
                                    <m:t>3</m:t>
                                  </m:r>
                                </m:den>
                              </m:f>
                            </m:oMath>
                          </a14:m>
                          <a:endParaRPr lang="fr-FR" sz="3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dirty="0" smtClean="0"/>
                            <a:t>2) 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36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3600" i="1" smtClean="0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fr-FR" sz="3600" b="0" i="1" smtClean="0">
                                      <a:latin typeface="Cambria Math"/>
                                    </a:rPr>
                                    <m:t>3</m:t>
                                  </m:r>
                                </m:den>
                              </m:f>
                            </m:oMath>
                          </a14:m>
                          <a:endParaRPr lang="fr-FR" sz="3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dirty="0" smtClean="0"/>
                            <a:t>3)  </a:t>
                          </a:r>
                          <a14:m>
                            <m:oMath xmlns:m="http://schemas.openxmlformats.org/officeDocument/2006/math">
                              <m:r>
                                <a:rPr lang="fr-FR" sz="3600" b="0" i="0" smtClean="0">
                                  <a:latin typeface="Cambria Math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fr-FR" sz="36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3600" b="0" i="1" smtClean="0">
                                      <a:latin typeface="Cambria Math"/>
                                    </a:rPr>
                                    <m:t>5</m:t>
                                  </m:r>
                                  <m:r>
                                    <a:rPr lang="fr-FR" sz="3600" b="0" i="1" smtClean="0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fr-FR" sz="3600" b="0" i="1" smtClean="0">
                                      <a:latin typeface="Cambria Math"/>
                                    </a:rPr>
                                    <m:t>3</m:t>
                                  </m:r>
                                </m:den>
                              </m:f>
                            </m:oMath>
                          </a14:m>
                          <a:endParaRPr lang="fr-FR" sz="3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dirty="0" smtClean="0"/>
                            <a:t>4) 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36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3600" b="0" i="1" smtClean="0">
                                      <a:latin typeface="Cambria Math"/>
                                    </a:rPr>
                                    <m:t>4</m:t>
                                  </m:r>
                                  <m:r>
                                    <a:rPr lang="fr-FR" sz="3600" b="0" i="1" smtClean="0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fr-FR" sz="3600" b="0" i="1" smtClean="0">
                                      <a:latin typeface="Cambria Math"/>
                                    </a:rPr>
                                    <m:t>3</m:t>
                                  </m:r>
                                </m:den>
                              </m:f>
                            </m:oMath>
                          </a14:m>
                          <a:endParaRPr lang="fr-FR" sz="36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Espace réservé du contenu 4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1460247427"/>
                  </p:ext>
                </p:extLst>
              </p:nvPr>
            </p:nvGraphicFramePr>
            <p:xfrm>
              <a:off x="0" y="4869160"/>
              <a:ext cx="9144000" cy="1844824"/>
            </p:xfrm>
            <a:graphic>
              <a:graphicData uri="http://schemas.openxmlformats.org/drawingml/2006/table">
                <a:tbl>
                  <a:tblPr firstRow="1">
                    <a:tableStyleId>{08FB837D-C827-4EFA-A057-4D05807E0F7C}</a:tableStyleId>
                  </a:tblPr>
                  <a:tblGrid>
                    <a:gridCol w="2286000"/>
                    <a:gridCol w="2286000"/>
                    <a:gridCol w="2376264"/>
                    <a:gridCol w="2195736"/>
                  </a:tblGrid>
                  <a:tr h="907796">
                    <a:tc gridSpan="4"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4000" b="0" dirty="0" smtClean="0"/>
                            <a:t>Le</a:t>
                          </a:r>
                          <a:r>
                            <a:rPr lang="fr-FR" sz="4000" b="0" baseline="0" dirty="0" smtClean="0"/>
                            <a:t> ou les réels associés au point C</a:t>
                          </a:r>
                          <a:r>
                            <a:rPr lang="fr-FR" sz="4000" b="0" dirty="0" smtClean="0"/>
                            <a:t> sont … 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937028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867" t="-109150" r="-301867" b="-71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01867" t="-109150" r="-201867" b="-71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94103" t="-109150" r="-94103" b="-71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318611" t="-109150" r="-1944" b="-7190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6" name="Espace réservé du contenu 5"/>
          <p:cNvSpPr>
            <a:spLocks noGrp="1"/>
          </p:cNvSpPr>
          <p:nvPr>
            <p:ph sz="half" idx="1"/>
          </p:nvPr>
        </p:nvSpPr>
        <p:spPr>
          <a:xfrm>
            <a:off x="0" y="2492896"/>
            <a:ext cx="9144000" cy="1828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6600" b="1" dirty="0" smtClean="0"/>
              <a:t>N°2</a:t>
            </a:r>
            <a:endParaRPr lang="fr-FR" sz="66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Tableau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64148279"/>
                  </p:ext>
                </p:extLst>
              </p:nvPr>
            </p:nvGraphicFramePr>
            <p:xfrm>
              <a:off x="0" y="25121"/>
              <a:ext cx="9144000" cy="1836204"/>
            </p:xfrm>
            <a:graphic>
              <a:graphicData uri="http://schemas.openxmlformats.org/drawingml/2006/table">
                <a:tbl>
                  <a:tblPr firstRow="1" bandRow="1">
                    <a:tableStyleId>{F5AB1C69-6EDB-4FF4-983F-18BD219EF322}</a:tableStyleId>
                  </a:tblPr>
                  <a:tblGrid>
                    <a:gridCol w="2286000"/>
                    <a:gridCol w="2286000"/>
                    <a:gridCol w="2286000"/>
                    <a:gridCol w="2286000"/>
                  </a:tblGrid>
                  <a:tr h="792088"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fr-FR" sz="4000" b="0" dirty="0" smtClean="0"/>
                            <a:t>Le</a:t>
                          </a:r>
                          <a:r>
                            <a:rPr lang="fr-FR" sz="4000" b="0" baseline="0" dirty="0" smtClean="0"/>
                            <a:t> ou les réels associés au point F</a:t>
                          </a:r>
                          <a:r>
                            <a:rPr lang="fr-FR" sz="4000" b="0" dirty="0" smtClean="0"/>
                            <a:t> sont … </a:t>
                          </a:r>
                          <a:endParaRPr lang="fr-FR" sz="4000" b="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104411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3600" dirty="0" smtClean="0"/>
                            <a:t>1)  </a:t>
                          </a:r>
                          <a14:m>
                            <m:oMath xmlns:m="http://schemas.openxmlformats.org/officeDocument/2006/math">
                              <m:r>
                                <a:rPr lang="fr-FR" sz="3600" b="0" i="0" smtClean="0">
                                  <a:latin typeface="Cambria Math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fr-FR" sz="36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3600" b="0" i="1" smtClean="0">
                                      <a:latin typeface="Cambria Math"/>
                                    </a:rPr>
                                    <m:t>13</m:t>
                                  </m:r>
                                  <m:r>
                                    <a:rPr lang="fr-FR" sz="3600" b="0" i="1" smtClean="0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fr-FR" sz="3600" b="0" i="1" smtClean="0">
                                      <a:latin typeface="Cambria Math"/>
                                    </a:rPr>
                                    <m:t>6</m:t>
                                  </m:r>
                                </m:den>
                              </m:f>
                            </m:oMath>
                          </a14:m>
                          <a:endParaRPr lang="fr-FR" sz="3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dirty="0" smtClean="0"/>
                            <a:t>2)  </a:t>
                          </a:r>
                          <a14:m>
                            <m:oMath xmlns:m="http://schemas.openxmlformats.org/officeDocument/2006/math">
                              <m:r>
                                <a:rPr lang="fr-FR" sz="3600" b="0" i="0" smtClean="0">
                                  <a:latin typeface="Cambria Math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fr-FR" sz="36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3600" i="1" smtClean="0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fr-FR" sz="3600" b="0" i="1" smtClean="0">
                                      <a:latin typeface="Cambria Math"/>
                                    </a:rPr>
                                    <m:t>6</m:t>
                                  </m:r>
                                </m:den>
                              </m:f>
                            </m:oMath>
                          </a14:m>
                          <a:endParaRPr lang="fr-FR" sz="3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dirty="0" smtClean="0"/>
                            <a:t>3) 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36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3600" b="0" i="1" smtClean="0">
                                      <a:latin typeface="Cambria Math"/>
                                    </a:rPr>
                                    <m:t>7</m:t>
                                  </m:r>
                                  <m:r>
                                    <a:rPr lang="fr-FR" sz="3600" b="0" i="1" smtClean="0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fr-FR" sz="3600" b="0" i="1" smtClean="0">
                                      <a:latin typeface="Cambria Math"/>
                                    </a:rPr>
                                    <m:t>6</m:t>
                                  </m:r>
                                </m:den>
                              </m:f>
                            </m:oMath>
                          </a14:m>
                          <a:endParaRPr lang="fr-FR" sz="3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dirty="0" smtClean="0"/>
                            <a:t>4)</a:t>
                          </a:r>
                          <a:r>
                            <a:rPr lang="fr-FR" sz="3600" baseline="0" dirty="0" smtClean="0"/>
                            <a:t> </a:t>
                          </a:r>
                          <a:r>
                            <a:rPr lang="fr-FR" sz="3600" dirty="0" smtClean="0"/>
                            <a:t>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36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3600" b="0" i="1" smtClean="0">
                                      <a:latin typeface="Cambria Math"/>
                                    </a:rPr>
                                    <m:t>23</m:t>
                                  </m:r>
                                  <m:r>
                                    <a:rPr lang="fr-FR" sz="3600" b="0" i="1" smtClean="0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fr-FR" sz="3600" b="0" i="1" smtClean="0">
                                      <a:latin typeface="Cambria Math"/>
                                    </a:rPr>
                                    <m:t>6</m:t>
                                  </m:r>
                                </m:den>
                              </m:f>
                            </m:oMath>
                          </a14:m>
                          <a:endParaRPr lang="fr-FR" sz="36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Tableau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64148279"/>
                  </p:ext>
                </p:extLst>
              </p:nvPr>
            </p:nvGraphicFramePr>
            <p:xfrm>
              <a:off x="0" y="25121"/>
              <a:ext cx="9144000" cy="1836204"/>
            </p:xfrm>
            <a:graphic>
              <a:graphicData uri="http://schemas.openxmlformats.org/drawingml/2006/table">
                <a:tbl>
                  <a:tblPr firstRow="1" bandRow="1">
                    <a:tableStyleId>{F5AB1C69-6EDB-4FF4-983F-18BD219EF322}</a:tableStyleId>
                  </a:tblPr>
                  <a:tblGrid>
                    <a:gridCol w="2286000"/>
                    <a:gridCol w="2286000"/>
                    <a:gridCol w="2286000"/>
                    <a:gridCol w="2286000"/>
                  </a:tblGrid>
                  <a:tr h="792088"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fr-FR" sz="4000" b="0" dirty="0" smtClean="0"/>
                            <a:t>Le</a:t>
                          </a:r>
                          <a:r>
                            <a:rPr lang="fr-FR" sz="4000" b="0" baseline="0" dirty="0" smtClean="0"/>
                            <a:t> ou les réels associés au point F</a:t>
                          </a:r>
                          <a:r>
                            <a:rPr lang="fr-FR" sz="4000" b="0" dirty="0" smtClean="0"/>
                            <a:t> sont … </a:t>
                          </a:r>
                          <a:endParaRPr lang="fr-FR" sz="4000" b="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1044116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t="-86550" r="-300000" b="-5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100000" t="-86550" r="-200000" b="-5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200000" t="-86550" r="-100000" b="-5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300000" t="-86550" b="-585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pic>
        <p:nvPicPr>
          <p:cNvPr id="1028" name="Picture 4" descr="geogebra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844824"/>
            <a:ext cx="3168352" cy="3039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43219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Espace réservé du contenu 4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3134127426"/>
                  </p:ext>
                </p:extLst>
              </p:nvPr>
            </p:nvGraphicFramePr>
            <p:xfrm>
              <a:off x="0" y="4869160"/>
              <a:ext cx="9144000" cy="1890925"/>
            </p:xfrm>
            <a:graphic>
              <a:graphicData uri="http://schemas.openxmlformats.org/drawingml/2006/table">
                <a:tbl>
                  <a:tblPr firstRow="1">
                    <a:tableStyleId>{08FB837D-C827-4EFA-A057-4D05807E0F7C}</a:tableStyleId>
                  </a:tblPr>
                  <a:tblGrid>
                    <a:gridCol w="2286000"/>
                    <a:gridCol w="2286000"/>
                    <a:gridCol w="2376264"/>
                    <a:gridCol w="2195736"/>
                  </a:tblGrid>
                  <a:tr h="907796">
                    <a:tc gridSpan="4"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4000" b="0" dirty="0" smtClean="0"/>
                            <a:t>Le</a:t>
                          </a:r>
                          <a:r>
                            <a:rPr lang="fr-FR" sz="4000" b="0" baseline="0" dirty="0" smtClean="0"/>
                            <a:t> point image du nombre  </a:t>
                          </a:r>
                          <a14:m>
                            <m:oMath xmlns:m="http://schemas.openxmlformats.org/officeDocument/2006/math">
                              <m:r>
                                <a:rPr lang="fr-FR" sz="4000" b="0" i="0" baseline="0" smtClean="0">
                                  <a:latin typeface="Cambria Math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fr-FR" sz="4000" b="0" i="1" baseline="0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4000" b="0" i="1" baseline="0" smtClean="0">
                                      <a:latin typeface="Cambria Math"/>
                                    </a:rPr>
                                    <m:t>7</m:t>
                                  </m:r>
                                  <m:r>
                                    <a:rPr lang="fr-FR" sz="4000" b="0" i="1" baseline="0" smtClean="0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fr-FR" sz="4000" b="0" i="1" baseline="0" smtClean="0">
                                      <a:latin typeface="Cambria Math"/>
                                    </a:rPr>
                                    <m:t>6</m:t>
                                  </m:r>
                                </m:den>
                              </m:f>
                            </m:oMath>
                          </a14:m>
                          <a:r>
                            <a:rPr lang="fr-FR" sz="4000" b="0" dirty="0" smtClean="0"/>
                            <a:t>  est …  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93702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3600" dirty="0" smtClean="0"/>
                            <a:t>1)</a:t>
                          </a:r>
                          <a:r>
                            <a:rPr lang="fr-FR" sz="3600" baseline="0" dirty="0" smtClean="0"/>
                            <a:t> </a:t>
                          </a:r>
                          <a:r>
                            <a:rPr lang="fr-FR" sz="3600" dirty="0" smtClean="0"/>
                            <a:t> </a:t>
                          </a:r>
                          <a:r>
                            <a:rPr lang="fr-FR" sz="4400" b="1" dirty="0" smtClean="0">
                              <a:solidFill>
                                <a:srgbClr val="FF9900"/>
                              </a:solidFill>
                            </a:rPr>
                            <a:t>C</a:t>
                          </a:r>
                          <a:endParaRPr lang="fr-FR" sz="4400" b="1" dirty="0">
                            <a:solidFill>
                              <a:srgbClr val="FF99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dirty="0" smtClean="0"/>
                            <a:t>2)</a:t>
                          </a:r>
                          <a:r>
                            <a:rPr lang="fr-FR" sz="3600" baseline="0" dirty="0" smtClean="0"/>
                            <a:t> </a:t>
                          </a:r>
                          <a:r>
                            <a:rPr lang="fr-FR" sz="3600" dirty="0" smtClean="0"/>
                            <a:t> </a:t>
                          </a:r>
                          <a:r>
                            <a:rPr lang="fr-FR" sz="4400" b="1" dirty="0" smtClean="0">
                              <a:solidFill>
                                <a:srgbClr val="669900"/>
                              </a:solidFill>
                            </a:rPr>
                            <a:t>D</a:t>
                          </a:r>
                          <a:endParaRPr lang="fr-FR" sz="4400" b="1" dirty="0">
                            <a:solidFill>
                              <a:srgbClr val="6699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dirty="0" smtClean="0"/>
                            <a:t>3)</a:t>
                          </a:r>
                          <a:r>
                            <a:rPr lang="fr-FR" sz="3600" baseline="0" dirty="0" smtClean="0"/>
                            <a:t> </a:t>
                          </a:r>
                          <a:r>
                            <a:rPr lang="fr-FR" sz="3600" dirty="0" smtClean="0"/>
                            <a:t> </a:t>
                          </a:r>
                          <a:r>
                            <a:rPr lang="fr-FR" sz="4400" b="1" dirty="0" smtClean="0">
                              <a:solidFill>
                                <a:srgbClr val="FF9900"/>
                              </a:solidFill>
                            </a:rPr>
                            <a:t>E</a:t>
                          </a:r>
                          <a:endParaRPr lang="fr-FR" sz="4400" b="1" dirty="0">
                            <a:solidFill>
                              <a:srgbClr val="FF99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dirty="0" smtClean="0"/>
                            <a:t>4)</a:t>
                          </a:r>
                          <a:r>
                            <a:rPr lang="fr-FR" sz="3600" baseline="0" dirty="0" smtClean="0"/>
                            <a:t> </a:t>
                          </a:r>
                          <a:r>
                            <a:rPr lang="fr-FR" sz="3600" dirty="0" smtClean="0"/>
                            <a:t> </a:t>
                          </a:r>
                          <a:r>
                            <a:rPr lang="fr-FR" sz="4400" b="1" dirty="0" smtClean="0">
                              <a:solidFill>
                                <a:srgbClr val="669900"/>
                              </a:solidFill>
                            </a:rPr>
                            <a:t>F</a:t>
                          </a:r>
                          <a:endParaRPr lang="fr-FR" sz="4400" b="1" dirty="0">
                            <a:solidFill>
                              <a:srgbClr val="669900"/>
                            </a:solidFill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Espace réservé du contenu 4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3134127426"/>
                  </p:ext>
                </p:extLst>
              </p:nvPr>
            </p:nvGraphicFramePr>
            <p:xfrm>
              <a:off x="0" y="4869160"/>
              <a:ext cx="9144000" cy="1890925"/>
            </p:xfrm>
            <a:graphic>
              <a:graphicData uri="http://schemas.openxmlformats.org/drawingml/2006/table">
                <a:tbl>
                  <a:tblPr firstRow="1">
                    <a:tableStyleId>{08FB837D-C827-4EFA-A057-4D05807E0F7C}</a:tableStyleId>
                  </a:tblPr>
                  <a:tblGrid>
                    <a:gridCol w="2286000"/>
                    <a:gridCol w="2286000"/>
                    <a:gridCol w="2376264"/>
                    <a:gridCol w="2195736"/>
                  </a:tblGrid>
                  <a:tr h="953897">
                    <a:tc gridSpan="4"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467" t="-2564" r="-467" b="-110897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93702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3600" dirty="0" smtClean="0"/>
                            <a:t>1)</a:t>
                          </a:r>
                          <a:r>
                            <a:rPr lang="fr-FR" sz="3600" baseline="0" dirty="0" smtClean="0"/>
                            <a:t> </a:t>
                          </a:r>
                          <a:r>
                            <a:rPr lang="fr-FR" sz="3600" dirty="0" smtClean="0"/>
                            <a:t> </a:t>
                          </a:r>
                          <a:r>
                            <a:rPr lang="fr-FR" sz="4400" b="1" dirty="0" smtClean="0">
                              <a:solidFill>
                                <a:srgbClr val="FF9900"/>
                              </a:solidFill>
                            </a:rPr>
                            <a:t>C</a:t>
                          </a:r>
                          <a:endParaRPr lang="fr-FR" sz="4400" b="1" dirty="0">
                            <a:solidFill>
                              <a:srgbClr val="FF99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dirty="0" smtClean="0"/>
                            <a:t>2)</a:t>
                          </a:r>
                          <a:r>
                            <a:rPr lang="fr-FR" sz="3600" baseline="0" dirty="0" smtClean="0"/>
                            <a:t> </a:t>
                          </a:r>
                          <a:r>
                            <a:rPr lang="fr-FR" sz="3600" dirty="0" smtClean="0"/>
                            <a:t> </a:t>
                          </a:r>
                          <a:r>
                            <a:rPr lang="fr-FR" sz="4400" b="1" dirty="0" smtClean="0">
                              <a:solidFill>
                                <a:srgbClr val="669900"/>
                              </a:solidFill>
                            </a:rPr>
                            <a:t>D</a:t>
                          </a:r>
                          <a:endParaRPr lang="fr-FR" sz="4400" b="1" dirty="0">
                            <a:solidFill>
                              <a:srgbClr val="6699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dirty="0" smtClean="0"/>
                            <a:t>3)</a:t>
                          </a:r>
                          <a:r>
                            <a:rPr lang="fr-FR" sz="3600" baseline="0" dirty="0" smtClean="0"/>
                            <a:t> </a:t>
                          </a:r>
                          <a:r>
                            <a:rPr lang="fr-FR" sz="3600" dirty="0" smtClean="0"/>
                            <a:t> </a:t>
                          </a:r>
                          <a:r>
                            <a:rPr lang="fr-FR" sz="4400" b="1" dirty="0" smtClean="0">
                              <a:solidFill>
                                <a:srgbClr val="FF9900"/>
                              </a:solidFill>
                            </a:rPr>
                            <a:t>E</a:t>
                          </a:r>
                          <a:endParaRPr lang="fr-FR" sz="4400" b="1" dirty="0">
                            <a:solidFill>
                              <a:srgbClr val="FF99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dirty="0" smtClean="0"/>
                            <a:t>4)</a:t>
                          </a:r>
                          <a:r>
                            <a:rPr lang="fr-FR" sz="3600" baseline="0" dirty="0" smtClean="0"/>
                            <a:t> </a:t>
                          </a:r>
                          <a:r>
                            <a:rPr lang="fr-FR" sz="3600" dirty="0" smtClean="0"/>
                            <a:t> </a:t>
                          </a:r>
                          <a:r>
                            <a:rPr lang="fr-FR" sz="4400" b="1" dirty="0" smtClean="0">
                              <a:solidFill>
                                <a:srgbClr val="669900"/>
                              </a:solidFill>
                            </a:rPr>
                            <a:t>F</a:t>
                          </a:r>
                          <a:endParaRPr lang="fr-FR" sz="4400" b="1" dirty="0">
                            <a:solidFill>
                              <a:srgbClr val="669900"/>
                            </a:solidFill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sp>
        <p:nvSpPr>
          <p:cNvPr id="6" name="Espace réservé du contenu 5"/>
          <p:cNvSpPr>
            <a:spLocks noGrp="1"/>
          </p:cNvSpPr>
          <p:nvPr>
            <p:ph sz="half" idx="1"/>
          </p:nvPr>
        </p:nvSpPr>
        <p:spPr>
          <a:xfrm>
            <a:off x="0" y="2492896"/>
            <a:ext cx="9144000" cy="1828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6600" b="1" dirty="0" smtClean="0"/>
              <a:t>N°3</a:t>
            </a:r>
            <a:endParaRPr lang="fr-FR" sz="66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Tableau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71630593"/>
                  </p:ext>
                </p:extLst>
              </p:nvPr>
            </p:nvGraphicFramePr>
            <p:xfrm>
              <a:off x="3626" y="-11685"/>
              <a:ext cx="9144000" cy="1819703"/>
            </p:xfrm>
            <a:graphic>
              <a:graphicData uri="http://schemas.openxmlformats.org/drawingml/2006/table">
                <a:tbl>
                  <a:tblPr firstRow="1" bandRow="1">
                    <a:tableStyleId>{F5AB1C69-6EDB-4FF4-983F-18BD219EF322}</a:tableStyleId>
                  </a:tblPr>
                  <a:tblGrid>
                    <a:gridCol w="2286000"/>
                    <a:gridCol w="2286000"/>
                    <a:gridCol w="2286000"/>
                    <a:gridCol w="2286000"/>
                  </a:tblGrid>
                  <a:tr h="792088"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fr-FR" sz="4000" b="0" dirty="0" smtClean="0"/>
                            <a:t>Le</a:t>
                          </a:r>
                          <a:r>
                            <a:rPr lang="fr-FR" sz="4000" b="0" baseline="0" dirty="0" smtClean="0"/>
                            <a:t> point image du nombre 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4000" b="0" i="1" baseline="0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4000" b="0" i="1" baseline="0" smtClean="0">
                                      <a:latin typeface="Cambria Math"/>
                                    </a:rPr>
                                    <m:t>11</m:t>
                                  </m:r>
                                  <m:r>
                                    <a:rPr lang="fr-FR" sz="4000" b="0" i="1" baseline="0" smtClean="0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fr-FR" sz="4000" b="0" i="1" baseline="0" smtClean="0">
                                      <a:latin typeface="Cambria Math"/>
                                    </a:rPr>
                                    <m:t>6</m:t>
                                  </m:r>
                                </m:den>
                              </m:f>
                            </m:oMath>
                          </a14:m>
                          <a:r>
                            <a:rPr lang="fr-FR" sz="4000" b="0" dirty="0" smtClean="0"/>
                            <a:t>  est … </a:t>
                          </a:r>
                          <a:endParaRPr lang="fr-FR" sz="4000" b="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86364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3600" dirty="0" smtClean="0"/>
                            <a:t>1)</a:t>
                          </a:r>
                          <a:r>
                            <a:rPr lang="fr-FR" sz="3600" baseline="0" dirty="0" smtClean="0"/>
                            <a:t> </a:t>
                          </a:r>
                          <a:r>
                            <a:rPr lang="fr-FR" sz="3600" dirty="0" smtClean="0"/>
                            <a:t> </a:t>
                          </a:r>
                          <a:r>
                            <a:rPr lang="fr-FR" sz="4400" b="1" dirty="0" smtClean="0">
                              <a:solidFill>
                                <a:srgbClr val="FF9900"/>
                              </a:solidFill>
                            </a:rPr>
                            <a:t>C</a:t>
                          </a:r>
                          <a:endParaRPr lang="fr-FR" sz="4400" b="1" dirty="0">
                            <a:solidFill>
                              <a:srgbClr val="FF99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dirty="0" smtClean="0"/>
                            <a:t>2)</a:t>
                          </a:r>
                          <a:r>
                            <a:rPr lang="fr-FR" sz="3600" baseline="0" dirty="0" smtClean="0"/>
                            <a:t> </a:t>
                          </a:r>
                          <a:r>
                            <a:rPr lang="fr-FR" sz="3600" dirty="0" smtClean="0"/>
                            <a:t> </a:t>
                          </a:r>
                          <a:r>
                            <a:rPr lang="fr-FR" sz="4400" b="1" dirty="0" smtClean="0">
                              <a:solidFill>
                                <a:srgbClr val="669900"/>
                              </a:solidFill>
                            </a:rPr>
                            <a:t>D</a:t>
                          </a:r>
                          <a:endParaRPr lang="fr-FR" sz="4400" b="1" dirty="0">
                            <a:solidFill>
                              <a:srgbClr val="6699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dirty="0" smtClean="0"/>
                            <a:t>3)</a:t>
                          </a:r>
                          <a:r>
                            <a:rPr lang="fr-FR" sz="3600" baseline="0" dirty="0" smtClean="0"/>
                            <a:t> </a:t>
                          </a:r>
                          <a:r>
                            <a:rPr lang="fr-FR" sz="3600" dirty="0" smtClean="0"/>
                            <a:t> </a:t>
                          </a:r>
                          <a:r>
                            <a:rPr lang="fr-FR" sz="4400" b="1" dirty="0" smtClean="0">
                              <a:solidFill>
                                <a:srgbClr val="FF9900"/>
                              </a:solidFill>
                            </a:rPr>
                            <a:t>E</a:t>
                          </a:r>
                          <a:endParaRPr lang="fr-FR" sz="4400" b="1" dirty="0">
                            <a:solidFill>
                              <a:srgbClr val="FF99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dirty="0" smtClean="0"/>
                            <a:t>4)</a:t>
                          </a:r>
                          <a:r>
                            <a:rPr lang="fr-FR" sz="3600" baseline="0" dirty="0" smtClean="0"/>
                            <a:t> </a:t>
                          </a:r>
                          <a:r>
                            <a:rPr lang="fr-FR" sz="3600" dirty="0" smtClean="0"/>
                            <a:t> </a:t>
                          </a:r>
                          <a:r>
                            <a:rPr lang="fr-FR" sz="4400" b="1" dirty="0" smtClean="0">
                              <a:solidFill>
                                <a:srgbClr val="669900"/>
                              </a:solidFill>
                            </a:rPr>
                            <a:t>F</a:t>
                          </a:r>
                          <a:endParaRPr lang="fr-FR" sz="4400" b="1" dirty="0">
                            <a:solidFill>
                              <a:srgbClr val="669900"/>
                            </a:solidFill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Tableau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71630593"/>
                  </p:ext>
                </p:extLst>
              </p:nvPr>
            </p:nvGraphicFramePr>
            <p:xfrm>
              <a:off x="3626" y="-11685"/>
              <a:ext cx="9144000" cy="1819703"/>
            </p:xfrm>
            <a:graphic>
              <a:graphicData uri="http://schemas.openxmlformats.org/drawingml/2006/table">
                <a:tbl>
                  <a:tblPr firstRow="1" bandRow="1">
                    <a:tableStyleId>{F5AB1C69-6EDB-4FF4-983F-18BD219EF322}</a:tableStyleId>
                  </a:tblPr>
                  <a:tblGrid>
                    <a:gridCol w="2286000"/>
                    <a:gridCol w="2286000"/>
                    <a:gridCol w="2286000"/>
                    <a:gridCol w="2286000"/>
                  </a:tblGrid>
                  <a:tr h="956056">
                    <a:tc gridSpan="4"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67" b="-110191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86364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3600" dirty="0" smtClean="0"/>
                            <a:t>1)</a:t>
                          </a:r>
                          <a:r>
                            <a:rPr lang="fr-FR" sz="3600" baseline="0" dirty="0" smtClean="0"/>
                            <a:t> </a:t>
                          </a:r>
                          <a:r>
                            <a:rPr lang="fr-FR" sz="3600" dirty="0" smtClean="0"/>
                            <a:t> </a:t>
                          </a:r>
                          <a:r>
                            <a:rPr lang="fr-FR" sz="4400" b="1" dirty="0" smtClean="0">
                              <a:solidFill>
                                <a:srgbClr val="FF9900"/>
                              </a:solidFill>
                            </a:rPr>
                            <a:t>C</a:t>
                          </a:r>
                          <a:endParaRPr lang="fr-FR" sz="4400" b="1" dirty="0">
                            <a:solidFill>
                              <a:srgbClr val="FF99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dirty="0" smtClean="0"/>
                            <a:t>2)</a:t>
                          </a:r>
                          <a:r>
                            <a:rPr lang="fr-FR" sz="3600" baseline="0" dirty="0" smtClean="0"/>
                            <a:t> </a:t>
                          </a:r>
                          <a:r>
                            <a:rPr lang="fr-FR" sz="3600" dirty="0" smtClean="0"/>
                            <a:t> </a:t>
                          </a:r>
                          <a:r>
                            <a:rPr lang="fr-FR" sz="4400" b="1" dirty="0" smtClean="0">
                              <a:solidFill>
                                <a:srgbClr val="669900"/>
                              </a:solidFill>
                            </a:rPr>
                            <a:t>D</a:t>
                          </a:r>
                          <a:endParaRPr lang="fr-FR" sz="4400" b="1" dirty="0">
                            <a:solidFill>
                              <a:srgbClr val="6699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dirty="0" smtClean="0"/>
                            <a:t>3)</a:t>
                          </a:r>
                          <a:r>
                            <a:rPr lang="fr-FR" sz="3600" baseline="0" dirty="0" smtClean="0"/>
                            <a:t> </a:t>
                          </a:r>
                          <a:r>
                            <a:rPr lang="fr-FR" sz="3600" dirty="0" smtClean="0"/>
                            <a:t> </a:t>
                          </a:r>
                          <a:r>
                            <a:rPr lang="fr-FR" sz="4400" b="1" dirty="0" smtClean="0">
                              <a:solidFill>
                                <a:srgbClr val="FF9900"/>
                              </a:solidFill>
                            </a:rPr>
                            <a:t>E</a:t>
                          </a:r>
                          <a:endParaRPr lang="fr-FR" sz="4400" b="1" dirty="0">
                            <a:solidFill>
                              <a:srgbClr val="FF99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dirty="0" smtClean="0"/>
                            <a:t>4)</a:t>
                          </a:r>
                          <a:r>
                            <a:rPr lang="fr-FR" sz="3600" baseline="0" dirty="0" smtClean="0"/>
                            <a:t> </a:t>
                          </a:r>
                          <a:r>
                            <a:rPr lang="fr-FR" sz="3600" dirty="0" smtClean="0"/>
                            <a:t> </a:t>
                          </a:r>
                          <a:r>
                            <a:rPr lang="fr-FR" sz="4400" b="1" dirty="0" smtClean="0">
                              <a:solidFill>
                                <a:srgbClr val="669900"/>
                              </a:solidFill>
                            </a:rPr>
                            <a:t>F</a:t>
                          </a:r>
                          <a:endParaRPr lang="fr-FR" sz="4400" b="1" dirty="0">
                            <a:solidFill>
                              <a:srgbClr val="669900"/>
                            </a:solidFill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pic>
        <p:nvPicPr>
          <p:cNvPr id="1028" name="Picture 4" descr="geogebra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844824"/>
            <a:ext cx="3168352" cy="3039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00132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Espace réservé du contenu 4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2449147671"/>
                  </p:ext>
                </p:extLst>
              </p:nvPr>
            </p:nvGraphicFramePr>
            <p:xfrm>
              <a:off x="0" y="4869160"/>
              <a:ext cx="9144000" cy="1844824"/>
            </p:xfrm>
            <a:graphic>
              <a:graphicData uri="http://schemas.openxmlformats.org/drawingml/2006/table">
                <a:tbl>
                  <a:tblPr firstRow="1">
                    <a:tableStyleId>{08FB837D-C827-4EFA-A057-4D05807E0F7C}</a:tableStyleId>
                  </a:tblPr>
                  <a:tblGrid>
                    <a:gridCol w="2286000"/>
                    <a:gridCol w="1997968"/>
                    <a:gridCol w="2376264"/>
                    <a:gridCol w="2483768"/>
                  </a:tblGrid>
                  <a:tr h="907796">
                    <a:tc gridSpan="4"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4000" b="0" dirty="0" smtClean="0"/>
                            <a:t>Le</a:t>
                          </a:r>
                          <a:r>
                            <a:rPr lang="fr-FR" sz="4000" b="0" baseline="0" dirty="0" smtClean="0"/>
                            <a:t> ou les réels associés au point D</a:t>
                          </a:r>
                          <a:r>
                            <a:rPr lang="fr-FR" sz="4000" b="0" dirty="0" smtClean="0"/>
                            <a:t> sont … 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937028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dirty="0" smtClean="0"/>
                            <a:t>1)</a:t>
                          </a:r>
                          <a:r>
                            <a:rPr lang="fr-FR" sz="3600" baseline="0" dirty="0" smtClean="0"/>
                            <a:t> </a:t>
                          </a:r>
                          <a:r>
                            <a:rPr lang="fr-FR" sz="3600" dirty="0" smtClean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l-GR" sz="3600" i="1" smtClean="0">
                                  <a:latin typeface="Cambria Math"/>
                                  <a:ea typeface="Cambria Math"/>
                                </a:rPr>
                                <m:t>π</m:t>
                              </m:r>
                              <m:r>
                                <a:rPr lang="fr-FR" sz="3600" b="0" i="1" smtClean="0">
                                  <a:latin typeface="Cambria Math"/>
                                  <a:ea typeface="Cambria Math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fr-FR" sz="36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3600" b="0" i="1" smtClean="0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fr-FR" sz="3600" b="0" i="1" smtClean="0">
                                      <a:latin typeface="Cambria Math"/>
                                      <a:ea typeface="Cambria Math"/>
                                    </a:rPr>
                                    <m:t>6</m:t>
                                  </m:r>
                                </m:den>
                              </m:f>
                            </m:oMath>
                          </a14:m>
                          <a:endParaRPr lang="fr-FR" sz="3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dirty="0" smtClean="0"/>
                            <a:t>2)</a:t>
                          </a:r>
                          <a:r>
                            <a:rPr lang="fr-FR" sz="3600" baseline="0" dirty="0" smtClean="0"/>
                            <a:t> </a:t>
                          </a:r>
                          <a:r>
                            <a:rPr lang="fr-FR" sz="3600" dirty="0" smtClean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l-GR" sz="3600" i="1" smtClean="0">
                                  <a:latin typeface="Cambria Math"/>
                                  <a:ea typeface="Cambria Math"/>
                                </a:rPr>
                                <m:t>π</m:t>
                              </m:r>
                              <m:r>
                                <a:rPr lang="fr-FR" sz="3600" b="0" i="1" smtClean="0">
                                  <a:latin typeface="Cambria Math"/>
                                  <a:ea typeface="Cambria Math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fr-FR" sz="36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3600" i="1" smtClean="0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fr-FR" sz="3600" b="0" i="1" smtClean="0">
                                      <a:latin typeface="Cambria Math"/>
                                      <a:ea typeface="Cambria Math"/>
                                    </a:rPr>
                                    <m:t>6</m:t>
                                  </m:r>
                                </m:den>
                              </m:f>
                            </m:oMath>
                          </a14:m>
                          <a:endParaRPr lang="fr-FR" sz="3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dirty="0" smtClean="0"/>
                            <a:t>3)</a:t>
                          </a:r>
                          <a:r>
                            <a:rPr lang="fr-FR" sz="3600" baseline="0" dirty="0" smtClean="0"/>
                            <a:t> </a:t>
                          </a:r>
                          <a:r>
                            <a:rPr lang="fr-FR" sz="3600" dirty="0" smtClean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fr-FR" sz="3600" b="0" i="0" smtClean="0">
                                  <a:latin typeface="Cambria Math"/>
                                </a:rPr>
                                <m:t>2</m:t>
                              </m:r>
                              <m:r>
                                <m:rPr>
                                  <m:sty m:val="p"/>
                                </m:rPr>
                                <a:rPr lang="el-GR" sz="3600" b="0" i="1" smtClean="0">
                                  <a:latin typeface="Cambria Math"/>
                                  <a:ea typeface="Cambria Math"/>
                                </a:rPr>
                                <m:t>π</m:t>
                              </m:r>
                              <m:r>
                                <a:rPr lang="fr-FR" sz="3600" b="0" i="0" smtClean="0">
                                  <a:latin typeface="Cambria Math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fr-FR" sz="36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3600" b="0" i="1" smtClean="0">
                                      <a:latin typeface="Cambria Math"/>
                                    </a:rPr>
                                    <m:t>7</m:t>
                                  </m:r>
                                  <m:r>
                                    <a:rPr lang="fr-FR" sz="3600" b="0" i="1" smtClean="0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fr-FR" sz="3600" b="0" i="1" smtClean="0">
                                      <a:latin typeface="Cambria Math"/>
                                      <a:ea typeface="Cambria Math"/>
                                    </a:rPr>
                                    <m:t>6</m:t>
                                  </m:r>
                                </m:den>
                              </m:f>
                            </m:oMath>
                          </a14:m>
                          <a:endParaRPr lang="fr-FR" sz="3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dirty="0" smtClean="0"/>
                            <a:t>4)  </a:t>
                          </a:r>
                          <a14:m>
                            <m:oMath xmlns:m="http://schemas.openxmlformats.org/officeDocument/2006/math">
                              <m:r>
                                <a:rPr lang="fr-FR" sz="3600" b="0" i="0" smtClean="0">
                                  <a:latin typeface="Cambria Math"/>
                                </a:rPr>
                                <m:t>2</m:t>
                              </m:r>
                              <m:r>
                                <m:rPr>
                                  <m:sty m:val="p"/>
                                </m:rPr>
                                <a:rPr lang="el-GR" sz="3600" b="0" i="1" smtClean="0">
                                  <a:latin typeface="Cambria Math"/>
                                  <a:ea typeface="Cambria Math"/>
                                </a:rPr>
                                <m:t>π</m:t>
                              </m:r>
                              <m:r>
                                <a:rPr lang="fr-FR" sz="3600" b="0" i="1" smtClean="0">
                                  <a:latin typeface="Cambria Math"/>
                                  <a:ea typeface="Cambria Math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fr-FR" sz="36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3600" b="0" i="1" smtClean="0">
                                      <a:latin typeface="Cambria Math"/>
                                    </a:rPr>
                                    <m:t>5</m:t>
                                  </m:r>
                                  <m:r>
                                    <a:rPr lang="fr-FR" sz="3600" b="0" i="1" smtClean="0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fr-FR" sz="3600" b="0" i="1" smtClean="0">
                                      <a:latin typeface="Cambria Math"/>
                                      <a:ea typeface="Cambria Math"/>
                                    </a:rPr>
                                    <m:t>6</m:t>
                                  </m:r>
                                </m:den>
                              </m:f>
                            </m:oMath>
                          </a14:m>
                          <a:endParaRPr lang="fr-FR" sz="36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Espace réservé du contenu 4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2449147671"/>
                  </p:ext>
                </p:extLst>
              </p:nvPr>
            </p:nvGraphicFramePr>
            <p:xfrm>
              <a:off x="0" y="4869160"/>
              <a:ext cx="9144000" cy="1844824"/>
            </p:xfrm>
            <a:graphic>
              <a:graphicData uri="http://schemas.openxmlformats.org/drawingml/2006/table">
                <a:tbl>
                  <a:tblPr firstRow="1">
                    <a:tableStyleId>{08FB837D-C827-4EFA-A057-4D05807E0F7C}</a:tableStyleId>
                  </a:tblPr>
                  <a:tblGrid>
                    <a:gridCol w="2286000"/>
                    <a:gridCol w="1997968"/>
                    <a:gridCol w="2376264"/>
                    <a:gridCol w="2483768"/>
                  </a:tblGrid>
                  <a:tr h="907796">
                    <a:tc gridSpan="4"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4000" b="0" dirty="0" smtClean="0"/>
                            <a:t>Le</a:t>
                          </a:r>
                          <a:r>
                            <a:rPr lang="fr-FR" sz="4000" b="0" baseline="0" dirty="0" smtClean="0"/>
                            <a:t> ou les réels associés au point D</a:t>
                          </a:r>
                          <a:r>
                            <a:rPr lang="fr-FR" sz="4000" b="0" dirty="0" smtClean="0"/>
                            <a:t> sont … 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937028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867" t="-109150" r="-301867" b="-71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16463" t="-109150" r="-245122" b="-71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82051" t="-109150" r="-106154" b="-71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270270" t="-109150" r="-1720" b="-7190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6" name="Espace réservé du contenu 5"/>
          <p:cNvSpPr>
            <a:spLocks noGrp="1"/>
          </p:cNvSpPr>
          <p:nvPr>
            <p:ph sz="half" idx="1"/>
          </p:nvPr>
        </p:nvSpPr>
        <p:spPr>
          <a:xfrm>
            <a:off x="0" y="2492896"/>
            <a:ext cx="9144000" cy="1828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6600" b="1" dirty="0" smtClean="0"/>
              <a:t>N°4</a:t>
            </a:r>
            <a:endParaRPr lang="fr-FR" sz="66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Tableau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25993290"/>
                  </p:ext>
                </p:extLst>
              </p:nvPr>
            </p:nvGraphicFramePr>
            <p:xfrm>
              <a:off x="0" y="25121"/>
              <a:ext cx="9144000" cy="1836204"/>
            </p:xfrm>
            <a:graphic>
              <a:graphicData uri="http://schemas.openxmlformats.org/drawingml/2006/table">
                <a:tbl>
                  <a:tblPr firstRow="1" bandRow="1">
                    <a:tableStyleId>{F5AB1C69-6EDB-4FF4-983F-18BD219EF322}</a:tableStyleId>
                  </a:tblPr>
                  <a:tblGrid>
                    <a:gridCol w="2286000"/>
                    <a:gridCol w="2141984"/>
                    <a:gridCol w="2304256"/>
                    <a:gridCol w="2411760"/>
                  </a:tblGrid>
                  <a:tr h="792088"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fr-FR" sz="4000" b="0" dirty="0" smtClean="0"/>
                            <a:t>Le</a:t>
                          </a:r>
                          <a:r>
                            <a:rPr lang="fr-FR" sz="4000" b="0" baseline="0" dirty="0" smtClean="0"/>
                            <a:t> ou les réels associés au point E</a:t>
                          </a:r>
                          <a:r>
                            <a:rPr lang="fr-FR" sz="4000" b="0" dirty="0" smtClean="0"/>
                            <a:t> sont … </a:t>
                          </a:r>
                          <a:endParaRPr lang="fr-FR" sz="4000" b="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104411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3600" dirty="0" smtClean="0"/>
                            <a:t>1)</a:t>
                          </a:r>
                          <a:r>
                            <a:rPr lang="fr-FR" sz="3600" baseline="0" dirty="0" smtClean="0"/>
                            <a:t> </a:t>
                          </a:r>
                          <a:r>
                            <a:rPr lang="fr-FR" sz="3600" dirty="0" smtClean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fr-FR" sz="3600" b="0" i="0" smtClean="0">
                                  <a:latin typeface="Cambria Math"/>
                                </a:rPr>
                                <m:t>2</m:t>
                              </m:r>
                              <m:r>
                                <m:rPr>
                                  <m:sty m:val="p"/>
                                </m:rPr>
                                <a:rPr lang="el-GR" sz="3600" b="0" i="1" smtClean="0">
                                  <a:latin typeface="Cambria Math"/>
                                  <a:ea typeface="Cambria Math"/>
                                </a:rPr>
                                <m:t>π</m:t>
                              </m:r>
                              <m:r>
                                <a:rPr lang="fr-FR" sz="3600" b="0" i="0" smtClean="0">
                                  <a:latin typeface="Cambria Math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fr-FR" sz="36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3600" b="0" i="1" smtClean="0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fr-FR" sz="3600" b="0" i="1" smtClean="0">
                                      <a:latin typeface="Cambria Math"/>
                                      <a:ea typeface="Cambria Math"/>
                                    </a:rPr>
                                    <m:t>3</m:t>
                                  </m:r>
                                </m:den>
                              </m:f>
                            </m:oMath>
                          </a14:m>
                          <a:endParaRPr lang="fr-FR" sz="3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dirty="0" smtClean="0"/>
                            <a:t>2)</a:t>
                          </a:r>
                          <a:r>
                            <a:rPr lang="fr-FR" sz="3600" baseline="0" dirty="0" smtClean="0"/>
                            <a:t> </a:t>
                          </a:r>
                          <a:r>
                            <a:rPr lang="fr-FR" sz="3600" dirty="0" smtClean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l-GR" sz="3600" b="0" i="1" smtClean="0">
                                  <a:latin typeface="Cambria Math"/>
                                  <a:ea typeface="Cambria Math"/>
                                </a:rPr>
                                <m:t>π</m:t>
                              </m:r>
                              <m:r>
                                <a:rPr lang="fr-FR" sz="3600" b="0" i="0" smtClean="0">
                                  <a:latin typeface="Cambria Math"/>
                                  <a:ea typeface="Cambria Math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fr-FR" sz="36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3600" i="1" smtClean="0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fr-FR" sz="3600" b="0" i="1" smtClean="0">
                                      <a:latin typeface="Cambria Math"/>
                                      <a:ea typeface="Cambria Math"/>
                                    </a:rPr>
                                    <m:t>3</m:t>
                                  </m:r>
                                </m:den>
                              </m:f>
                            </m:oMath>
                          </a14:m>
                          <a:endParaRPr lang="fr-FR" sz="3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dirty="0" smtClean="0"/>
                            <a:t>3)</a:t>
                          </a:r>
                          <a:r>
                            <a:rPr lang="fr-FR" sz="3600" baseline="0" dirty="0" smtClean="0"/>
                            <a:t> </a:t>
                          </a:r>
                          <a:r>
                            <a:rPr lang="fr-FR" sz="3600" dirty="0" smtClean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fr-FR" sz="3600" b="0" i="0" smtClean="0">
                                  <a:latin typeface="Cambria Math"/>
                                </a:rPr>
                                <m:t>2</m:t>
                              </m:r>
                              <m:r>
                                <m:rPr>
                                  <m:sty m:val="p"/>
                                </m:rPr>
                                <a:rPr lang="el-GR" sz="3600" b="0" i="1" smtClean="0">
                                  <a:latin typeface="Cambria Math"/>
                                  <a:ea typeface="Cambria Math"/>
                                </a:rPr>
                                <m:t>π</m:t>
                              </m:r>
                              <m:r>
                                <a:rPr lang="fr-FR" sz="3600" b="0" i="1" smtClean="0">
                                  <a:latin typeface="Cambria Math"/>
                                  <a:ea typeface="Cambria Math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fr-FR" sz="36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3600" b="0" i="1" smtClean="0">
                                      <a:latin typeface="Cambria Math"/>
                                    </a:rPr>
                                    <m:t>2</m:t>
                                  </m:r>
                                  <m:r>
                                    <a:rPr lang="fr-FR" sz="3600" b="0" i="1" smtClean="0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fr-FR" sz="3600" b="0" i="1" smtClean="0">
                                      <a:latin typeface="Cambria Math"/>
                                      <a:ea typeface="Cambria Math"/>
                                    </a:rPr>
                                    <m:t>3</m:t>
                                  </m:r>
                                </m:den>
                              </m:f>
                            </m:oMath>
                          </a14:m>
                          <a:endParaRPr lang="fr-FR" sz="3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dirty="0" smtClean="0"/>
                            <a:t>4) </a:t>
                          </a:r>
                          <a14:m>
                            <m:oMath xmlns:m="http://schemas.openxmlformats.org/officeDocument/2006/math">
                              <m:r>
                                <a:rPr lang="fr-FR" sz="3600" b="0" i="0" smtClean="0">
                                  <a:latin typeface="Cambria Math"/>
                                </a:rPr>
                                <m:t>−</m:t>
                              </m:r>
                              <m:r>
                                <m:rPr>
                                  <m:sty m:val="p"/>
                                </m:rPr>
                                <a:rPr lang="el-GR" sz="3600" b="0" i="1" smtClean="0">
                                  <a:latin typeface="Cambria Math"/>
                                  <a:ea typeface="Cambria Math"/>
                                </a:rPr>
                                <m:t>π</m:t>
                              </m:r>
                              <m:r>
                                <a:rPr lang="fr-FR" sz="3600" b="0" i="0" smtClean="0">
                                  <a:latin typeface="Cambria Math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fr-FR" sz="36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3600" b="0" i="1" smtClean="0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fr-FR" sz="3600" b="0" i="1" smtClean="0">
                                      <a:latin typeface="Cambria Math"/>
                                      <a:ea typeface="Cambria Math"/>
                                    </a:rPr>
                                    <m:t>3</m:t>
                                  </m:r>
                                </m:den>
                              </m:f>
                            </m:oMath>
                          </a14:m>
                          <a:endParaRPr lang="fr-FR" sz="36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Tableau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25993290"/>
                  </p:ext>
                </p:extLst>
              </p:nvPr>
            </p:nvGraphicFramePr>
            <p:xfrm>
              <a:off x="0" y="25121"/>
              <a:ext cx="9144000" cy="1836204"/>
            </p:xfrm>
            <a:graphic>
              <a:graphicData uri="http://schemas.openxmlformats.org/drawingml/2006/table">
                <a:tbl>
                  <a:tblPr firstRow="1" bandRow="1">
                    <a:tableStyleId>{F5AB1C69-6EDB-4FF4-983F-18BD219EF322}</a:tableStyleId>
                  </a:tblPr>
                  <a:tblGrid>
                    <a:gridCol w="2286000"/>
                    <a:gridCol w="2141984"/>
                    <a:gridCol w="2304256"/>
                    <a:gridCol w="2411760"/>
                  </a:tblGrid>
                  <a:tr h="792088"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fr-FR" sz="4000" b="0" dirty="0" smtClean="0"/>
                            <a:t>Le</a:t>
                          </a:r>
                          <a:r>
                            <a:rPr lang="fr-FR" sz="4000" b="0" baseline="0" dirty="0" smtClean="0"/>
                            <a:t> ou les réels associés au point E</a:t>
                          </a:r>
                          <a:r>
                            <a:rPr lang="fr-FR" sz="4000" b="0" dirty="0" smtClean="0"/>
                            <a:t> sont … </a:t>
                          </a:r>
                          <a:endParaRPr lang="fr-FR" sz="4000" b="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1044116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t="-86550" r="-300000" b="-5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106838" t="-86550" r="-220513" b="-5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192063" t="-86550" r="-104762" b="-5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278788" t="-86550" b="-585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pic>
        <p:nvPicPr>
          <p:cNvPr id="1028" name="Picture 4" descr="geogebra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844824"/>
            <a:ext cx="3168352" cy="3039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93673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Espace réservé du contenu 4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1707950927"/>
                  </p:ext>
                </p:extLst>
              </p:nvPr>
            </p:nvGraphicFramePr>
            <p:xfrm>
              <a:off x="0" y="4869160"/>
              <a:ext cx="9144000" cy="1998304"/>
            </p:xfrm>
            <a:graphic>
              <a:graphicData uri="http://schemas.openxmlformats.org/drawingml/2006/table">
                <a:tbl>
                  <a:tblPr firstRow="1">
                    <a:tableStyleId>{08FB837D-C827-4EFA-A057-4D05807E0F7C}</a:tableStyleId>
                  </a:tblPr>
                  <a:tblGrid>
                    <a:gridCol w="2286000"/>
                    <a:gridCol w="2286000"/>
                    <a:gridCol w="2376264"/>
                    <a:gridCol w="2195736"/>
                  </a:tblGrid>
                  <a:tr h="907796">
                    <a:tc gridSpan="4"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4000" b="0" baseline="0" dirty="0" smtClean="0"/>
                            <a:t>Le ou les points d’ordonnée 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4000" b="0" i="1" baseline="0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ad>
                                    <m:radPr>
                                      <m:degHide m:val="on"/>
                                      <m:ctrlPr>
                                        <a:rPr lang="fr-FR" sz="4000" b="0" i="1" baseline="0" smtClean="0">
                                          <a:latin typeface="Cambria Math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fr-FR" sz="4000" b="0" i="1" baseline="0" smtClean="0">
                                          <a:latin typeface="Cambria Math"/>
                                        </a:rPr>
                                        <m:t>3</m:t>
                                      </m:r>
                                    </m:e>
                                  </m:rad>
                                </m:num>
                                <m:den>
                                  <m:r>
                                    <a:rPr lang="fr-FR" sz="4000" b="0" i="1" baseline="0" smtClean="0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  <m:r>
                                <a:rPr lang="fr-FR" sz="4000" b="0" i="0" baseline="0" smtClean="0">
                                  <a:latin typeface="Cambria Math"/>
                                </a:rPr>
                                <m:t> </m:t>
                              </m:r>
                            </m:oMath>
                          </a14:m>
                          <a:r>
                            <a:rPr lang="fr-FR" sz="4000" b="0" dirty="0" smtClean="0"/>
                            <a:t> sont …</a:t>
                          </a:r>
                          <a:endParaRPr lang="fr-FR" sz="4000" b="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93702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3600" dirty="0" smtClean="0"/>
                            <a:t>1)</a:t>
                          </a:r>
                          <a:r>
                            <a:rPr lang="fr-FR" sz="3600" baseline="0" dirty="0" smtClean="0"/>
                            <a:t> </a:t>
                          </a:r>
                          <a:r>
                            <a:rPr lang="fr-FR" sz="3600" dirty="0" smtClean="0"/>
                            <a:t> </a:t>
                          </a:r>
                          <a:r>
                            <a:rPr lang="fr-FR" sz="4400" b="1" dirty="0" smtClean="0">
                              <a:solidFill>
                                <a:srgbClr val="FF9900"/>
                              </a:solidFill>
                            </a:rPr>
                            <a:t>C</a:t>
                          </a:r>
                          <a:endParaRPr lang="fr-FR" sz="4400" b="1" dirty="0">
                            <a:solidFill>
                              <a:srgbClr val="FF99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dirty="0" smtClean="0"/>
                            <a:t>2)  </a:t>
                          </a:r>
                          <a:r>
                            <a:rPr lang="fr-FR" sz="4400" b="1" dirty="0" smtClean="0">
                              <a:solidFill>
                                <a:srgbClr val="669900"/>
                              </a:solidFill>
                            </a:rPr>
                            <a:t>D</a:t>
                          </a:r>
                          <a:endParaRPr lang="fr-FR" sz="4400" b="1" dirty="0">
                            <a:solidFill>
                              <a:srgbClr val="6699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dirty="0" smtClean="0"/>
                            <a:t>3)</a:t>
                          </a:r>
                          <a:r>
                            <a:rPr lang="fr-FR" sz="3600" baseline="0" dirty="0" smtClean="0"/>
                            <a:t> </a:t>
                          </a:r>
                          <a:r>
                            <a:rPr lang="fr-FR" sz="3600" dirty="0" smtClean="0"/>
                            <a:t> </a:t>
                          </a:r>
                          <a:r>
                            <a:rPr lang="fr-FR" sz="4400" b="1" dirty="0" smtClean="0">
                              <a:solidFill>
                                <a:srgbClr val="FF9900"/>
                              </a:solidFill>
                            </a:rPr>
                            <a:t>E</a:t>
                          </a:r>
                          <a:endParaRPr lang="fr-FR" sz="4400" b="1" dirty="0">
                            <a:solidFill>
                              <a:srgbClr val="FF99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dirty="0" smtClean="0"/>
                            <a:t>4)</a:t>
                          </a:r>
                          <a:r>
                            <a:rPr lang="fr-FR" sz="3600" baseline="0" dirty="0" smtClean="0"/>
                            <a:t> </a:t>
                          </a:r>
                          <a:r>
                            <a:rPr lang="fr-FR" sz="3600" dirty="0" smtClean="0"/>
                            <a:t> </a:t>
                          </a:r>
                          <a:r>
                            <a:rPr lang="fr-FR" sz="4400" b="1" dirty="0" smtClean="0">
                              <a:solidFill>
                                <a:srgbClr val="669900"/>
                              </a:solidFill>
                            </a:rPr>
                            <a:t>F</a:t>
                          </a:r>
                          <a:endParaRPr lang="fr-FR" sz="4400" b="1" dirty="0">
                            <a:solidFill>
                              <a:srgbClr val="669900"/>
                            </a:solidFill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Espace réservé du contenu 4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1707950927"/>
                  </p:ext>
                </p:extLst>
              </p:nvPr>
            </p:nvGraphicFramePr>
            <p:xfrm>
              <a:off x="0" y="4869160"/>
              <a:ext cx="9144000" cy="1998304"/>
            </p:xfrm>
            <a:graphic>
              <a:graphicData uri="http://schemas.openxmlformats.org/drawingml/2006/table">
                <a:tbl>
                  <a:tblPr firstRow="1">
                    <a:tableStyleId>{08FB837D-C827-4EFA-A057-4D05807E0F7C}</a:tableStyleId>
                  </a:tblPr>
                  <a:tblGrid>
                    <a:gridCol w="2286000"/>
                    <a:gridCol w="2286000"/>
                    <a:gridCol w="2376264"/>
                    <a:gridCol w="2195736"/>
                  </a:tblGrid>
                  <a:tr h="1061276">
                    <a:tc gridSpan="4"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467" t="-2299" r="-467" b="-99425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93702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3600" dirty="0" smtClean="0"/>
                            <a:t>1)</a:t>
                          </a:r>
                          <a:r>
                            <a:rPr lang="fr-FR" sz="3600" baseline="0" dirty="0" smtClean="0"/>
                            <a:t> </a:t>
                          </a:r>
                          <a:r>
                            <a:rPr lang="fr-FR" sz="3600" dirty="0" smtClean="0"/>
                            <a:t> </a:t>
                          </a:r>
                          <a:r>
                            <a:rPr lang="fr-FR" sz="4400" b="1" dirty="0" smtClean="0">
                              <a:solidFill>
                                <a:srgbClr val="FF9900"/>
                              </a:solidFill>
                            </a:rPr>
                            <a:t>C</a:t>
                          </a:r>
                          <a:endParaRPr lang="fr-FR" sz="4400" b="1" dirty="0">
                            <a:solidFill>
                              <a:srgbClr val="FF99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dirty="0" smtClean="0"/>
                            <a:t>2)  </a:t>
                          </a:r>
                          <a:r>
                            <a:rPr lang="fr-FR" sz="4400" b="1" dirty="0" smtClean="0">
                              <a:solidFill>
                                <a:srgbClr val="669900"/>
                              </a:solidFill>
                            </a:rPr>
                            <a:t>D</a:t>
                          </a:r>
                          <a:endParaRPr lang="fr-FR" sz="4400" b="1" dirty="0">
                            <a:solidFill>
                              <a:srgbClr val="6699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dirty="0" smtClean="0"/>
                            <a:t>3)</a:t>
                          </a:r>
                          <a:r>
                            <a:rPr lang="fr-FR" sz="3600" baseline="0" dirty="0" smtClean="0"/>
                            <a:t> </a:t>
                          </a:r>
                          <a:r>
                            <a:rPr lang="fr-FR" sz="3600" dirty="0" smtClean="0"/>
                            <a:t> </a:t>
                          </a:r>
                          <a:r>
                            <a:rPr lang="fr-FR" sz="4400" b="1" dirty="0" smtClean="0">
                              <a:solidFill>
                                <a:srgbClr val="FF9900"/>
                              </a:solidFill>
                            </a:rPr>
                            <a:t>E</a:t>
                          </a:r>
                          <a:endParaRPr lang="fr-FR" sz="4400" b="1" dirty="0">
                            <a:solidFill>
                              <a:srgbClr val="FF99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dirty="0" smtClean="0"/>
                            <a:t>4)</a:t>
                          </a:r>
                          <a:r>
                            <a:rPr lang="fr-FR" sz="3600" baseline="0" dirty="0" smtClean="0"/>
                            <a:t> </a:t>
                          </a:r>
                          <a:r>
                            <a:rPr lang="fr-FR" sz="3600" dirty="0" smtClean="0"/>
                            <a:t> </a:t>
                          </a:r>
                          <a:r>
                            <a:rPr lang="fr-FR" sz="4400" b="1" dirty="0" smtClean="0">
                              <a:solidFill>
                                <a:srgbClr val="669900"/>
                              </a:solidFill>
                            </a:rPr>
                            <a:t>F</a:t>
                          </a:r>
                          <a:endParaRPr lang="fr-FR" sz="4400" b="1" dirty="0">
                            <a:solidFill>
                              <a:srgbClr val="669900"/>
                            </a:solidFill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sp>
        <p:nvSpPr>
          <p:cNvPr id="6" name="Espace réservé du contenu 5"/>
          <p:cNvSpPr>
            <a:spLocks noGrp="1"/>
          </p:cNvSpPr>
          <p:nvPr>
            <p:ph sz="half" idx="1"/>
          </p:nvPr>
        </p:nvSpPr>
        <p:spPr>
          <a:xfrm>
            <a:off x="0" y="2450339"/>
            <a:ext cx="9144000" cy="1828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6600" b="1" dirty="0" smtClean="0"/>
              <a:t>N°5</a:t>
            </a:r>
            <a:endParaRPr lang="fr-FR" sz="66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Tableau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2924859"/>
                  </p:ext>
                </p:extLst>
              </p:nvPr>
            </p:nvGraphicFramePr>
            <p:xfrm>
              <a:off x="3626" y="-11685"/>
              <a:ext cx="9144000" cy="1924923"/>
            </p:xfrm>
            <a:graphic>
              <a:graphicData uri="http://schemas.openxmlformats.org/drawingml/2006/table">
                <a:tbl>
                  <a:tblPr firstRow="1" bandRow="1">
                    <a:tableStyleId>{F5AB1C69-6EDB-4FF4-983F-18BD219EF322}</a:tableStyleId>
                  </a:tblPr>
                  <a:tblGrid>
                    <a:gridCol w="2286000"/>
                    <a:gridCol w="2286000"/>
                    <a:gridCol w="2286000"/>
                    <a:gridCol w="2286000"/>
                  </a:tblGrid>
                  <a:tr h="792088"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fr-FR" sz="4000" b="0" baseline="0" dirty="0" smtClean="0"/>
                            <a:t>Le ou les points d’abscisse 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4000" b="0" i="1" baseline="0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ad>
                                    <m:radPr>
                                      <m:degHide m:val="on"/>
                                      <m:ctrlPr>
                                        <a:rPr lang="fr-FR" sz="4000" b="0" i="1" baseline="0" smtClean="0">
                                          <a:latin typeface="Cambria Math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fr-FR" sz="4000" b="0" i="1" baseline="0" smtClean="0">
                                          <a:latin typeface="Cambria Math"/>
                                        </a:rPr>
                                        <m:t>3</m:t>
                                      </m:r>
                                    </m:e>
                                  </m:rad>
                                </m:num>
                                <m:den>
                                  <m:r>
                                    <a:rPr lang="fr-FR" sz="4000" b="0" i="1" baseline="0" smtClean="0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oMath>
                          </a14:m>
                          <a:r>
                            <a:rPr lang="fr-FR" sz="4000" b="0" dirty="0" smtClean="0"/>
                            <a:t>  sont …</a:t>
                          </a:r>
                          <a:endParaRPr lang="fr-FR" sz="4000" b="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86364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3600" dirty="0" smtClean="0"/>
                            <a:t>1)</a:t>
                          </a:r>
                          <a:r>
                            <a:rPr lang="fr-FR" sz="3600" baseline="0" dirty="0" smtClean="0"/>
                            <a:t> </a:t>
                          </a:r>
                          <a:r>
                            <a:rPr lang="fr-FR" sz="3600" dirty="0" smtClean="0"/>
                            <a:t> </a:t>
                          </a:r>
                          <a:r>
                            <a:rPr lang="fr-FR" sz="4400" b="1" dirty="0" smtClean="0">
                              <a:solidFill>
                                <a:srgbClr val="FF9900"/>
                              </a:solidFill>
                            </a:rPr>
                            <a:t>C</a:t>
                          </a:r>
                          <a:endParaRPr lang="fr-FR" sz="4400" b="1" dirty="0">
                            <a:solidFill>
                              <a:srgbClr val="FF99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dirty="0" smtClean="0"/>
                            <a:t>2)</a:t>
                          </a:r>
                          <a:r>
                            <a:rPr lang="fr-FR" sz="3600" baseline="0" dirty="0" smtClean="0"/>
                            <a:t> </a:t>
                          </a:r>
                          <a:r>
                            <a:rPr lang="fr-FR" sz="3600" dirty="0" smtClean="0"/>
                            <a:t> </a:t>
                          </a:r>
                          <a:r>
                            <a:rPr lang="fr-FR" sz="4400" b="1" dirty="0" smtClean="0">
                              <a:solidFill>
                                <a:srgbClr val="669900"/>
                              </a:solidFill>
                            </a:rPr>
                            <a:t>D</a:t>
                          </a:r>
                          <a:endParaRPr lang="fr-FR" sz="4400" b="1" dirty="0">
                            <a:solidFill>
                              <a:srgbClr val="6699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dirty="0" smtClean="0"/>
                            <a:t>3)</a:t>
                          </a:r>
                          <a:r>
                            <a:rPr lang="fr-FR" sz="3600" baseline="0" dirty="0" smtClean="0"/>
                            <a:t> </a:t>
                          </a:r>
                          <a:r>
                            <a:rPr lang="fr-FR" sz="3600" dirty="0" smtClean="0"/>
                            <a:t> </a:t>
                          </a:r>
                          <a:r>
                            <a:rPr lang="fr-FR" sz="4400" b="1" dirty="0" smtClean="0">
                              <a:solidFill>
                                <a:srgbClr val="FF9900"/>
                              </a:solidFill>
                            </a:rPr>
                            <a:t>E</a:t>
                          </a:r>
                          <a:endParaRPr lang="fr-FR" sz="4400" b="1" dirty="0">
                            <a:solidFill>
                              <a:srgbClr val="FF99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dirty="0" smtClean="0"/>
                            <a:t>4)</a:t>
                          </a:r>
                          <a:r>
                            <a:rPr lang="fr-FR" sz="3600" baseline="0" dirty="0" smtClean="0"/>
                            <a:t> </a:t>
                          </a:r>
                          <a:r>
                            <a:rPr lang="fr-FR" sz="3600" dirty="0" smtClean="0"/>
                            <a:t> </a:t>
                          </a:r>
                          <a:r>
                            <a:rPr lang="fr-FR" sz="4400" b="1" dirty="0" smtClean="0">
                              <a:solidFill>
                                <a:srgbClr val="669900"/>
                              </a:solidFill>
                            </a:rPr>
                            <a:t>F</a:t>
                          </a:r>
                          <a:endParaRPr lang="fr-FR" sz="4400" b="1" dirty="0">
                            <a:solidFill>
                              <a:srgbClr val="669900"/>
                            </a:solidFill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Tableau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2924859"/>
                  </p:ext>
                </p:extLst>
              </p:nvPr>
            </p:nvGraphicFramePr>
            <p:xfrm>
              <a:off x="3626" y="-11685"/>
              <a:ext cx="9144000" cy="1924923"/>
            </p:xfrm>
            <a:graphic>
              <a:graphicData uri="http://schemas.openxmlformats.org/drawingml/2006/table">
                <a:tbl>
                  <a:tblPr firstRow="1" bandRow="1">
                    <a:tableStyleId>{F5AB1C69-6EDB-4FF4-983F-18BD219EF322}</a:tableStyleId>
                  </a:tblPr>
                  <a:tblGrid>
                    <a:gridCol w="2286000"/>
                    <a:gridCol w="2286000"/>
                    <a:gridCol w="2286000"/>
                    <a:gridCol w="2286000"/>
                  </a:tblGrid>
                  <a:tr h="1061276">
                    <a:tc gridSpan="4"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67" b="-99425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86364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3600" dirty="0" smtClean="0"/>
                            <a:t>1)</a:t>
                          </a:r>
                          <a:r>
                            <a:rPr lang="fr-FR" sz="3600" baseline="0" dirty="0" smtClean="0"/>
                            <a:t> </a:t>
                          </a:r>
                          <a:r>
                            <a:rPr lang="fr-FR" sz="3600" dirty="0" smtClean="0"/>
                            <a:t> </a:t>
                          </a:r>
                          <a:r>
                            <a:rPr lang="fr-FR" sz="4400" b="1" dirty="0" smtClean="0">
                              <a:solidFill>
                                <a:srgbClr val="FF9900"/>
                              </a:solidFill>
                            </a:rPr>
                            <a:t>C</a:t>
                          </a:r>
                          <a:endParaRPr lang="fr-FR" sz="4400" b="1" dirty="0">
                            <a:solidFill>
                              <a:srgbClr val="FF99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dirty="0" smtClean="0"/>
                            <a:t>2)</a:t>
                          </a:r>
                          <a:r>
                            <a:rPr lang="fr-FR" sz="3600" baseline="0" dirty="0" smtClean="0"/>
                            <a:t> </a:t>
                          </a:r>
                          <a:r>
                            <a:rPr lang="fr-FR" sz="3600" dirty="0" smtClean="0"/>
                            <a:t> </a:t>
                          </a:r>
                          <a:r>
                            <a:rPr lang="fr-FR" sz="4400" b="1" dirty="0" smtClean="0">
                              <a:solidFill>
                                <a:srgbClr val="669900"/>
                              </a:solidFill>
                            </a:rPr>
                            <a:t>D</a:t>
                          </a:r>
                          <a:endParaRPr lang="fr-FR" sz="4400" b="1" dirty="0">
                            <a:solidFill>
                              <a:srgbClr val="6699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dirty="0" smtClean="0"/>
                            <a:t>3)</a:t>
                          </a:r>
                          <a:r>
                            <a:rPr lang="fr-FR" sz="3600" baseline="0" dirty="0" smtClean="0"/>
                            <a:t> </a:t>
                          </a:r>
                          <a:r>
                            <a:rPr lang="fr-FR" sz="3600" dirty="0" smtClean="0"/>
                            <a:t> </a:t>
                          </a:r>
                          <a:r>
                            <a:rPr lang="fr-FR" sz="4400" b="1" dirty="0" smtClean="0">
                              <a:solidFill>
                                <a:srgbClr val="FF9900"/>
                              </a:solidFill>
                            </a:rPr>
                            <a:t>E</a:t>
                          </a:r>
                          <a:endParaRPr lang="fr-FR" sz="4400" b="1" dirty="0">
                            <a:solidFill>
                              <a:srgbClr val="FF99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dirty="0" smtClean="0"/>
                            <a:t>4)</a:t>
                          </a:r>
                          <a:r>
                            <a:rPr lang="fr-FR" sz="3600" baseline="0" dirty="0" smtClean="0"/>
                            <a:t> </a:t>
                          </a:r>
                          <a:r>
                            <a:rPr lang="fr-FR" sz="3600" dirty="0" smtClean="0"/>
                            <a:t> </a:t>
                          </a:r>
                          <a:r>
                            <a:rPr lang="fr-FR" sz="4400" b="1" dirty="0" smtClean="0">
                              <a:solidFill>
                                <a:srgbClr val="669900"/>
                              </a:solidFill>
                            </a:rPr>
                            <a:t>F</a:t>
                          </a:r>
                          <a:endParaRPr lang="fr-FR" sz="4400" b="1" dirty="0">
                            <a:solidFill>
                              <a:srgbClr val="669900"/>
                            </a:solidFill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pic>
        <p:nvPicPr>
          <p:cNvPr id="1028" name="Picture 4" descr="geogebra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844824"/>
            <a:ext cx="3168352" cy="3039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12302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Espace réservé du contenu 4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3485141018"/>
                  </p:ext>
                </p:extLst>
              </p:nvPr>
            </p:nvGraphicFramePr>
            <p:xfrm>
              <a:off x="0" y="4293096"/>
              <a:ext cx="9144000" cy="2498874"/>
            </p:xfrm>
            <a:graphic>
              <a:graphicData uri="http://schemas.openxmlformats.org/drawingml/2006/table">
                <a:tbl>
                  <a:tblPr firstRow="1">
                    <a:tableStyleId>{08FB837D-C827-4EFA-A057-4D05807E0F7C}</a:tableStyleId>
                  </a:tblPr>
                  <a:tblGrid>
                    <a:gridCol w="2286000"/>
                    <a:gridCol w="2286000"/>
                    <a:gridCol w="2376264"/>
                    <a:gridCol w="2195736"/>
                  </a:tblGrid>
                  <a:tr h="907796">
                    <a:tc gridSpan="4"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4000" b="0" i="0" dirty="0" smtClean="0"/>
                            <a:t>Parmi</a:t>
                          </a:r>
                          <a:r>
                            <a:rPr lang="fr-FR" sz="4000" b="0" i="0" baseline="0" dirty="0" smtClean="0"/>
                            <a:t> les réels suivants, lesquels sont solutions de l’équation 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fr-FR" sz="4000" b="0" i="0" baseline="0" smtClean="0">
                                  <a:latin typeface="Cambria Math"/>
                                </a:rPr>
                                <m:t>cos</m:t>
                              </m:r>
                              <m:r>
                                <a:rPr lang="fr-FR" sz="4000" b="0" i="1" baseline="0" smtClean="0">
                                  <a:latin typeface="Cambria Math"/>
                                </a:rPr>
                                <m:t>𝑥</m:t>
                              </m:r>
                              <m:r>
                                <a:rPr lang="fr-FR" sz="4000" b="0" i="1" baseline="0" smtClean="0">
                                  <a:latin typeface="Cambria Math"/>
                                </a:rPr>
                                <m:t>=−</m:t>
                              </m:r>
                              <m:f>
                                <m:fPr>
                                  <m:ctrlPr>
                                    <a:rPr lang="fr-FR" sz="4000" b="0" i="1" baseline="0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4000" b="0" i="1" baseline="0" smtClean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sz="4000" b="0" i="1" baseline="0" smtClean="0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oMath>
                          </a14:m>
                          <a:r>
                            <a:rPr lang="fr-FR" sz="4000" b="0" i="0" dirty="0" smtClean="0"/>
                            <a:t> ? </a:t>
                          </a:r>
                          <a:endParaRPr lang="fr-FR" sz="4000" b="0" i="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937028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fr-FR" sz="8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dirty="0" smtClean="0"/>
                            <a:t>1)</a:t>
                          </a:r>
                          <a:r>
                            <a:rPr lang="fr-FR" sz="3600" baseline="0" dirty="0" smtClean="0"/>
                            <a:t> </a:t>
                          </a:r>
                          <a:r>
                            <a:rPr lang="fr-FR" sz="3600" dirty="0" smtClean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fr-FR" sz="3600" b="0" i="1" smtClean="0">
                                  <a:latin typeface="Cambria Math"/>
                                </a:rPr>
                                <m:t>120°</m:t>
                              </m:r>
                            </m:oMath>
                          </a14:m>
                          <a:endParaRPr lang="fr-FR" sz="3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dirty="0" smtClean="0"/>
                            <a:t>2)</a:t>
                          </a:r>
                          <a:r>
                            <a:rPr lang="fr-FR" sz="3600" baseline="0" dirty="0" smtClean="0"/>
                            <a:t> </a:t>
                          </a:r>
                          <a:r>
                            <a:rPr lang="fr-FR" sz="3600" dirty="0" smtClean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fr-FR" sz="3600" b="0" i="0" smtClean="0">
                                  <a:latin typeface="Cambria Math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fr-FR" sz="36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3600" b="0" i="1" smtClean="0">
                                      <a:latin typeface="Cambria Math"/>
                                    </a:rPr>
                                    <m:t>2</m:t>
                                  </m:r>
                                  <m:r>
                                    <a:rPr lang="fr-FR" sz="3600" i="1" smtClean="0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fr-FR" sz="3600" b="0" i="1" smtClean="0">
                                      <a:latin typeface="Cambria Math"/>
                                    </a:rPr>
                                    <m:t>3</m:t>
                                  </m:r>
                                </m:den>
                              </m:f>
                            </m:oMath>
                          </a14:m>
                          <a:endParaRPr lang="fr-FR" sz="3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dirty="0" smtClean="0"/>
                            <a:t>3)</a:t>
                          </a:r>
                          <a:r>
                            <a:rPr lang="fr-FR" sz="3600" baseline="0" dirty="0" smtClean="0"/>
                            <a:t> </a:t>
                          </a:r>
                          <a:r>
                            <a:rPr lang="fr-FR" sz="3600" dirty="0" smtClean="0"/>
                            <a:t>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36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3600" b="0" i="1" smtClean="0">
                                      <a:latin typeface="Cambria Math"/>
                                    </a:rPr>
                                    <m:t>5</m:t>
                                  </m:r>
                                  <m:r>
                                    <a:rPr lang="fr-FR" sz="3600" b="0" i="1" smtClean="0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fr-FR" sz="3600" b="0" i="1" smtClean="0">
                                      <a:latin typeface="Cambria Math"/>
                                    </a:rPr>
                                    <m:t>3</m:t>
                                  </m:r>
                                </m:den>
                              </m:f>
                            </m:oMath>
                          </a14:m>
                          <a:endParaRPr lang="fr-FR" sz="3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dirty="0" smtClean="0"/>
                            <a:t>4)</a:t>
                          </a:r>
                          <a:r>
                            <a:rPr lang="fr-FR" sz="3600" baseline="0" dirty="0" smtClean="0"/>
                            <a:t> </a:t>
                          </a:r>
                          <a:r>
                            <a:rPr lang="fr-FR" sz="3600" dirty="0" smtClean="0"/>
                            <a:t>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36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3600" b="0" i="1" smtClean="0">
                                      <a:latin typeface="Cambria Math"/>
                                    </a:rPr>
                                    <m:t>4</m:t>
                                  </m:r>
                                  <m:r>
                                    <a:rPr lang="fr-FR" sz="3600" b="0" i="1" smtClean="0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fr-FR" sz="3600" b="0" i="1" smtClean="0">
                                      <a:latin typeface="Cambria Math"/>
                                    </a:rPr>
                                    <m:t>3</m:t>
                                  </m:r>
                                </m:den>
                              </m:f>
                            </m:oMath>
                          </a14:m>
                          <a:endParaRPr lang="fr-FR" sz="36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Espace réservé du contenu 4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3485141018"/>
                  </p:ext>
                </p:extLst>
              </p:nvPr>
            </p:nvGraphicFramePr>
            <p:xfrm>
              <a:off x="0" y="4293096"/>
              <a:ext cx="9144000" cy="2498874"/>
            </p:xfrm>
            <a:graphic>
              <a:graphicData uri="http://schemas.openxmlformats.org/drawingml/2006/table">
                <a:tbl>
                  <a:tblPr firstRow="1">
                    <a:tableStyleId>{08FB837D-C827-4EFA-A057-4D05807E0F7C}</a:tableStyleId>
                  </a:tblPr>
                  <a:tblGrid>
                    <a:gridCol w="2286000"/>
                    <a:gridCol w="2286000"/>
                    <a:gridCol w="2376264"/>
                    <a:gridCol w="2195736"/>
                  </a:tblGrid>
                  <a:tr h="1561846">
                    <a:tc gridSpan="4"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467" t="-7031" r="-467" b="-64453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937028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867" t="-177922" r="-301867" b="-71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01867" t="-177922" r="-201867" b="-71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94103" t="-177922" r="-94103" b="-71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318611" t="-177922" r="-1944" b="-7143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6" name="Espace réservé du contenu 5"/>
          <p:cNvSpPr>
            <a:spLocks noGrp="1"/>
          </p:cNvSpPr>
          <p:nvPr>
            <p:ph sz="half" idx="1"/>
          </p:nvPr>
        </p:nvSpPr>
        <p:spPr>
          <a:xfrm>
            <a:off x="0" y="2708920"/>
            <a:ext cx="9144000" cy="1828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6600" b="1" dirty="0" smtClean="0"/>
              <a:t>N°6</a:t>
            </a:r>
            <a:endParaRPr lang="fr-FR" sz="66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Tableau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1096512"/>
                  </p:ext>
                </p:extLst>
              </p:nvPr>
            </p:nvGraphicFramePr>
            <p:xfrm>
              <a:off x="0" y="25121"/>
              <a:ext cx="9144000" cy="2605962"/>
            </p:xfrm>
            <a:graphic>
              <a:graphicData uri="http://schemas.openxmlformats.org/drawingml/2006/table">
                <a:tbl>
                  <a:tblPr firstRow="1" bandRow="1">
                    <a:tableStyleId>{F5AB1C69-6EDB-4FF4-983F-18BD219EF322}</a:tableStyleId>
                  </a:tblPr>
                  <a:tblGrid>
                    <a:gridCol w="2286000"/>
                    <a:gridCol w="2286000"/>
                    <a:gridCol w="2286000"/>
                    <a:gridCol w="2286000"/>
                  </a:tblGrid>
                  <a:tr h="792088"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fr-FR" sz="4000" b="0" i="0" dirty="0" smtClean="0"/>
                            <a:t>Parmi</a:t>
                          </a:r>
                          <a:r>
                            <a:rPr lang="fr-FR" sz="4000" b="0" i="0" baseline="0" dirty="0" smtClean="0"/>
                            <a:t> les réels suivants, lesquels sont solutions de l’équation 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fr-FR" sz="4000" b="0" i="0" baseline="0" smtClean="0">
                                  <a:latin typeface="Cambria Math"/>
                                </a:rPr>
                                <m:t>sin</m:t>
                              </m:r>
                              <m:r>
                                <a:rPr lang="fr-FR" sz="4000" b="0" i="1" baseline="0" smtClean="0">
                                  <a:latin typeface="Cambria Math"/>
                                </a:rPr>
                                <m:t>𝑥</m:t>
                              </m:r>
                              <m:r>
                                <a:rPr lang="fr-FR" sz="4000" b="0" i="1" baseline="0" smtClean="0">
                                  <a:latin typeface="Cambria Math"/>
                                </a:rPr>
                                <m:t>=−</m:t>
                              </m:r>
                              <m:f>
                                <m:fPr>
                                  <m:ctrlPr>
                                    <a:rPr lang="fr-FR" sz="4000" b="0" i="1" baseline="0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4000" b="0" i="1" baseline="0" smtClean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sz="4000" b="0" i="1" baseline="0" smtClean="0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oMath>
                          </a14:m>
                          <a:r>
                            <a:rPr lang="fr-FR" sz="4000" b="0" i="0" dirty="0" smtClean="0"/>
                            <a:t> ? </a:t>
                          </a:r>
                          <a:endParaRPr lang="fr-FR" sz="4000" b="0" i="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1044116">
                    <a:tc>
                      <a:txBody>
                        <a:bodyPr/>
                        <a:lstStyle/>
                        <a:p>
                          <a:pPr algn="ctr"/>
                          <a:endParaRPr lang="fr-FR" sz="800" dirty="0" smtClean="0"/>
                        </a:p>
                        <a:p>
                          <a:pPr algn="ctr"/>
                          <a:r>
                            <a:rPr lang="fr-FR" sz="3600" dirty="0" smtClean="0"/>
                            <a:t>1)</a:t>
                          </a:r>
                          <a:r>
                            <a:rPr lang="fr-FR" sz="3600" baseline="0" dirty="0" smtClean="0"/>
                            <a:t> </a:t>
                          </a:r>
                          <a:r>
                            <a:rPr lang="fr-FR" sz="3600" dirty="0" smtClean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fr-FR" sz="3600" b="0" i="1" smtClean="0">
                                  <a:latin typeface="Cambria Math"/>
                                </a:rPr>
                                <m:t>210°</m:t>
                              </m:r>
                            </m:oMath>
                          </a14:m>
                          <a:endParaRPr lang="fr-FR" sz="3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dirty="0" smtClean="0"/>
                            <a:t>2)</a:t>
                          </a:r>
                          <a:r>
                            <a:rPr lang="fr-FR" sz="3600" baseline="0" dirty="0" smtClean="0"/>
                            <a:t> </a:t>
                          </a:r>
                          <a:r>
                            <a:rPr lang="fr-FR" sz="3600" dirty="0" smtClean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fr-FR" sz="3600" b="0" i="0" smtClean="0">
                                  <a:latin typeface="Cambria Math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fr-FR" sz="36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3600" b="0" i="1" smtClean="0">
                                      <a:latin typeface="Cambria Math"/>
                                    </a:rPr>
                                    <m:t>5</m:t>
                                  </m:r>
                                  <m:r>
                                    <a:rPr lang="fr-FR" sz="3600" i="1" smtClean="0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fr-FR" sz="3600" b="0" i="1" smtClean="0">
                                      <a:latin typeface="Cambria Math"/>
                                    </a:rPr>
                                    <m:t>6</m:t>
                                  </m:r>
                                </m:den>
                              </m:f>
                            </m:oMath>
                          </a14:m>
                          <a:endParaRPr lang="fr-FR" sz="3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dirty="0" smtClean="0"/>
                            <a:t>3)</a:t>
                          </a:r>
                          <a:r>
                            <a:rPr lang="fr-FR" sz="3600" baseline="0" dirty="0" smtClean="0"/>
                            <a:t> </a:t>
                          </a:r>
                          <a:r>
                            <a:rPr lang="fr-FR" sz="3600" dirty="0" smtClean="0"/>
                            <a:t>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36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3600" b="0" i="1" smtClean="0">
                                      <a:latin typeface="Cambria Math"/>
                                    </a:rPr>
                                    <m:t>5</m:t>
                                  </m:r>
                                  <m:r>
                                    <a:rPr lang="fr-FR" sz="3600" b="0" i="1" smtClean="0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fr-FR" sz="3600" b="0" i="1" smtClean="0">
                                      <a:latin typeface="Cambria Math"/>
                                    </a:rPr>
                                    <m:t>6</m:t>
                                  </m:r>
                                </m:den>
                              </m:f>
                            </m:oMath>
                          </a14:m>
                          <a:endParaRPr lang="fr-FR" sz="3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fr-FR" sz="3600" dirty="0" smtClean="0"/>
                            <a:t>4)</a:t>
                          </a:r>
                          <a:r>
                            <a:rPr lang="fr-FR" sz="3600" baseline="0" dirty="0" smtClean="0"/>
                            <a:t> </a:t>
                          </a:r>
                          <a:r>
                            <a:rPr lang="fr-FR" sz="3600" dirty="0" smtClean="0"/>
                            <a:t>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fr-FR" sz="360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3600" b="0" i="1" smtClean="0">
                                      <a:latin typeface="Cambria Math"/>
                                    </a:rPr>
                                    <m:t>11</m:t>
                                  </m:r>
                                  <m:r>
                                    <a:rPr lang="fr-FR" sz="3600" b="0" i="1" smtClean="0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fr-FR" sz="3600" b="0" i="1" smtClean="0">
                                      <a:latin typeface="Cambria Math"/>
                                    </a:rPr>
                                    <m:t>6</m:t>
                                  </m:r>
                                </m:den>
                              </m:f>
                            </m:oMath>
                          </a14:m>
                          <a:endParaRPr lang="fr-FR" sz="36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Tableau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1096512"/>
                  </p:ext>
                </p:extLst>
              </p:nvPr>
            </p:nvGraphicFramePr>
            <p:xfrm>
              <a:off x="0" y="25121"/>
              <a:ext cx="9144000" cy="2605962"/>
            </p:xfrm>
            <a:graphic>
              <a:graphicData uri="http://schemas.openxmlformats.org/drawingml/2006/table">
                <a:tbl>
                  <a:tblPr firstRow="1" bandRow="1">
                    <a:tableStyleId>{F5AB1C69-6EDB-4FF4-983F-18BD219EF322}</a:tableStyleId>
                  </a:tblPr>
                  <a:tblGrid>
                    <a:gridCol w="2286000"/>
                    <a:gridCol w="2286000"/>
                    <a:gridCol w="2286000"/>
                    <a:gridCol w="2286000"/>
                  </a:tblGrid>
                  <a:tr h="1561846">
                    <a:tc gridSpan="4"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t="-7004" b="-66537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fr-FR" sz="4000" dirty="0"/>
                        </a:p>
                      </a:txBody>
                      <a:tcPr/>
                    </a:tc>
                  </a:tr>
                  <a:tr h="1044116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t="-160819" r="-3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100000" t="-160819" r="-2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200000" t="-160819" r="-1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300000" t="-160819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22111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1189</TotalTime>
  <Words>1659</Words>
  <Application>Microsoft Office PowerPoint</Application>
  <PresentationFormat>Affichage à l'écran (4:3)</PresentationFormat>
  <Paragraphs>272</Paragraphs>
  <Slides>25</Slides>
  <Notes>20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25</vt:i4>
      </vt:variant>
    </vt:vector>
  </HeadingPairs>
  <TitlesOfParts>
    <vt:vector size="26" baseType="lpstr">
      <vt:lpstr>Thème Office</vt:lpstr>
      <vt:lpstr>Trigonométrie Séries 10 et 10 bis</vt:lpstr>
      <vt:lpstr>Présentation PowerPoint</vt:lpstr>
      <vt:lpstr>Voici un cercle trigonométrique :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Correction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auderi</dc:creator>
  <cp:lastModifiedBy>auderi</cp:lastModifiedBy>
  <cp:revision>259</cp:revision>
  <dcterms:created xsi:type="dcterms:W3CDTF">2014-06-17T12:14:02Z</dcterms:created>
  <dcterms:modified xsi:type="dcterms:W3CDTF">2016-07-02T14:32:52Z</dcterms:modified>
</cp:coreProperties>
</file>