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330" r:id="rId5"/>
    <p:sldId id="331" r:id="rId6"/>
    <p:sldId id="332" r:id="rId7"/>
    <p:sldId id="333" r:id="rId8"/>
    <p:sldId id="334" r:id="rId9"/>
    <p:sldId id="335" r:id="rId10"/>
    <p:sldId id="336" r:id="rId11"/>
    <p:sldId id="337" r:id="rId12"/>
    <p:sldId id="338" r:id="rId13"/>
    <p:sldId id="320" r:id="rId14"/>
    <p:sldId id="339" r:id="rId15"/>
    <p:sldId id="340" r:id="rId16"/>
    <p:sldId id="341" r:id="rId17"/>
    <p:sldId id="342" r:id="rId18"/>
    <p:sldId id="343" r:id="rId19"/>
    <p:sldId id="344" r:id="rId20"/>
    <p:sldId id="345" r:id="rId21"/>
    <p:sldId id="346" r:id="rId22"/>
    <p:sldId id="347" r:id="rId23"/>
    <p:sldId id="348" r:id="rId24"/>
    <p:sldId id="287" r:id="rId2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0615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7348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2137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3083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1636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3969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9313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7800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2830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2662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192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E4800-AB50-45BB-8A6E-76DEE70C1E89}" type="datetimeFigureOut">
              <a:rPr lang="fr-FR" smtClean="0"/>
              <a:t>02/07/2016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2481C-857F-414F-B0CB-3240C79D382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7783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2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844824"/>
            <a:ext cx="9144000" cy="1872208"/>
          </a:xfrm>
        </p:spPr>
        <p:txBody>
          <a:bodyPr>
            <a:noAutofit/>
          </a:bodyPr>
          <a:lstStyle/>
          <a:p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Trigonométrie</a:t>
            </a:r>
            <a:b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</a:br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Série 9</a:t>
            </a:r>
            <a:endParaRPr lang="fr-FR" sz="6600" dirty="0">
              <a:solidFill>
                <a:srgbClr val="FF6600"/>
              </a:solidFill>
            </a:endParaRPr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4581128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fr-FR" sz="2400" dirty="0">
                <a:solidFill>
                  <a:srgbClr val="FF6600"/>
                </a:solidFill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</p:spTree>
    <p:extLst>
      <p:ext uri="{BB962C8B-B14F-4D97-AF65-F5344CB8AC3E}">
        <p14:creationId xmlns:p14="http://schemas.microsoft.com/office/powerpoint/2010/main" val="118204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N°8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536990491"/>
                  </p:ext>
                </p:extLst>
              </p:nvPr>
            </p:nvGraphicFramePr>
            <p:xfrm>
              <a:off x="179512" y="3501008"/>
              <a:ext cx="8712968" cy="1584176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3528392"/>
                    <a:gridCol w="1584176"/>
                    <a:gridCol w="1440160"/>
                    <a:gridCol w="2160240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82549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fr-FR" sz="280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2800" b="0" i="1" smtClean="0">
                                        <a:latin typeface="Cambria Math"/>
                                      </a:rPr>
                                      <m:t>1−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cos</m:t>
                                    </m:r>
                                    <m:r>
                                      <a:rPr lang="fr-FR" sz="28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</m:d>
                                <m:d>
                                  <m:dPr>
                                    <m:ctrlPr>
                                      <a:rPr lang="fr-FR" sz="280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28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cos</m:t>
                                    </m:r>
                                    <m:r>
                                      <a:rPr lang="fr-FR" sz="28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fr-FR" sz="28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8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e>
                                  <m:sup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8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8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e>
                                  <m:sup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8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8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fr-FR" sz="2800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800" b="0" i="1" smtClean="0">
                                            <a:latin typeface="Cambria Math"/>
                                          </a:rPr>
                                          <m:t>1−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fr-FR" sz="2800" b="0" i="0" smtClean="0">
                                            <a:latin typeface="Cambria Math"/>
                                          </a:rPr>
                                          <m:t>cos</m:t>
                                        </m:r>
                                        <m:r>
                                          <a:rPr lang="fr-FR" sz="2800" b="0" i="1" smtClean="0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fr-FR" sz="28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536990491"/>
                  </p:ext>
                </p:extLst>
              </p:nvPr>
            </p:nvGraphicFramePr>
            <p:xfrm>
              <a:off x="179512" y="3501008"/>
              <a:ext cx="8712968" cy="1584176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3528392"/>
                    <a:gridCol w="1584176"/>
                    <a:gridCol w="1440160"/>
                    <a:gridCol w="2160240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8254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209" t="-105926" r="-148187" b="-8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25385" t="-105926" r="-230000" b="-8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58475" t="-105926" r="-153390" b="-81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4789" t="-105926" r="-1972" b="-814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67544" y="1844824"/>
                <a:ext cx="8435280" cy="79208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4400" b="0" i="1" smtClean="0">
                        <a:latin typeface="Cambria Math"/>
                      </a:rPr>
                      <m:t>1−</m:t>
                    </m:r>
                    <m:sSup>
                      <m:sSupPr>
                        <m:ctrlPr>
                          <a:rPr lang="fr-FR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4400" b="0" i="0" smtClean="0">
                            <a:latin typeface="Cambria Math"/>
                          </a:rPr>
                          <m:t>cos</m:t>
                        </m:r>
                      </m:e>
                      <m:sup>
                        <m:r>
                          <a:rPr lang="fr-FR" sz="4400" b="0" i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4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fr-FR" sz="4400" dirty="0" smtClean="0"/>
                  <a:t>  est égal à…</a:t>
                </a:r>
                <a:endParaRPr lang="fr-FR" sz="44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67544" y="1844824"/>
                <a:ext cx="8435280" cy="792088"/>
              </a:xfrm>
              <a:blipFill rotWithShape="1">
                <a:blip r:embed="rId3"/>
                <a:stretch>
                  <a:fillRect t="-14615" b="-338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720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N°9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407813843"/>
                  </p:ext>
                </p:extLst>
              </p:nvPr>
            </p:nvGraphicFramePr>
            <p:xfrm>
              <a:off x="251520" y="3933056"/>
              <a:ext cx="8712968" cy="2232248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47357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fr-FR" sz="3600" i="1" smtClean="0"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fr-FR" sz="3600" b="0" i="1" smtClean="0">
                                            <a:latin typeface="Cambria Math"/>
                                          </a:rPr>
                                          <m:t>8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8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9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fr-FR" sz="3600" i="1" smtClean="0"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fr-FR" sz="3600" b="0" i="1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8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9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407813843"/>
                  </p:ext>
                </p:extLst>
              </p:nvPr>
            </p:nvGraphicFramePr>
            <p:xfrm>
              <a:off x="251520" y="3933056"/>
              <a:ext cx="8712968" cy="2232248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47357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55" t="-58678" r="-301397" b="-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2241" t="-58678" r="-202241" b="-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1676" t="-58678" r="-101676" b="-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2521" t="-58678" r="-1961" b="-454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67544" y="1844824"/>
                <a:ext cx="8435280" cy="1828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sz="4000" b="0" dirty="0" smtClean="0"/>
                  <a:t>Sachant que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latin typeface="Cambria Math"/>
                      </a:rPr>
                      <m:t>sin</m:t>
                    </m:r>
                    <m:r>
                      <a:rPr lang="fr-FR" sz="4000" b="0" i="1" smtClean="0">
                        <a:latin typeface="Cambria Math"/>
                      </a:rPr>
                      <m:t>𝑥</m:t>
                    </m:r>
                    <m:r>
                      <a:rPr lang="fr-FR" sz="4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0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fr-FR" sz="4000" dirty="0" smtClean="0"/>
                  <a:t> 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dirty="0" smtClean="0">
                        <a:latin typeface="Cambria Math"/>
                      </a:rPr>
                      <m:t>c</m:t>
                    </m:r>
                    <m:r>
                      <m:rPr>
                        <m:sty m:val="p"/>
                      </m:rPr>
                      <a:rPr lang="fr-FR" sz="4000" b="0" i="0" dirty="0" smtClean="0">
                        <a:latin typeface="Cambria Math"/>
                      </a:rPr>
                      <m:t>os</m:t>
                    </m:r>
                    <m:r>
                      <a:rPr lang="fr-FR" sz="4000" i="1">
                        <a:latin typeface="Cambria Math"/>
                      </a:rPr>
                      <m:t>𝑥</m:t>
                    </m:r>
                  </m:oMath>
                </a14:m>
                <a:r>
                  <a:rPr lang="fr-FR" sz="4000" dirty="0" smtClean="0"/>
                  <a:t> peut-être égal à…</a:t>
                </a:r>
                <a:endParaRPr lang="fr-FR" sz="40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67544" y="1844824"/>
                <a:ext cx="8435280" cy="1828800"/>
              </a:xfrm>
              <a:blipFill rotWithShape="1">
                <a:blip r:embed="rId3"/>
                <a:stretch>
                  <a:fillRect l="-260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9093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N°10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794697222"/>
                  </p:ext>
                </p:extLst>
              </p:nvPr>
            </p:nvGraphicFramePr>
            <p:xfrm>
              <a:off x="251520" y="3933056"/>
              <a:ext cx="8712968" cy="2232248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47357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794697222"/>
                  </p:ext>
                </p:extLst>
              </p:nvPr>
            </p:nvGraphicFramePr>
            <p:xfrm>
              <a:off x="251520" y="3933056"/>
              <a:ext cx="8712968" cy="2232248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47357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55" t="-58678" r="-301397" b="-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2241" t="-58678" r="-202241" b="-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1676" t="-58678" r="-101676" b="-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2521" t="-58678" r="-1961" b="-4545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67544" y="1844824"/>
                <a:ext cx="8435280" cy="1828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fr-FR" sz="40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00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fr-FR" sz="4000" b="0" i="0" smtClean="0">
                                <a:latin typeface="Cambria Math"/>
                              </a:rPr>
                              <m:t>cos</m:t>
                            </m:r>
                            <m:f>
                              <m:fPr>
                                <m:ctrlPr>
                                  <a:rPr lang="fr-FR" sz="40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fr-FR" sz="4000" b="0" i="1" smtClean="0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fr-FR" sz="4000" b="0" i="1" smtClean="0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fr-FR" sz="4000" b="0" i="1" smtClean="0">
                                <a:latin typeface="Cambria Math"/>
                              </a:rPr>
                              <m:t>+</m:t>
                            </m:r>
                            <m:r>
                              <m:rPr>
                                <m:sty m:val="p"/>
                              </m:rPr>
                              <a:rPr lang="fr-FR" sz="4000" b="0" i="0" smtClean="0">
                                <a:latin typeface="Cambria Math"/>
                              </a:rPr>
                              <m:t>sin</m:t>
                            </m:r>
                            <m:f>
                              <m:fPr>
                                <m:ctrlPr>
                                  <a:rPr lang="fr-FR" sz="40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fr-FR" sz="4000" b="0" i="1" smtClean="0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fr-FR" sz="4000" b="0" i="1" smtClean="0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fr-FR" sz="4000" b="0" i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000" b="0" i="0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fr-FR" sz="4000" b="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fr-FR" sz="40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fr-FR" sz="4000" b="0" i="0" smtClean="0">
                                <a:latin typeface="Cambria Math"/>
                              </a:rPr>
                              <m:t>cos</m:t>
                            </m:r>
                            <m:f>
                              <m:fPr>
                                <m:ctrlPr>
                                  <a:rPr lang="fr-FR" sz="40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fr-FR" sz="4000" b="0" i="1" smtClean="0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fr-FR" sz="4000" b="0" i="1" smtClean="0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fr-FR" sz="4000" b="0" i="1" smtClean="0">
                                <a:latin typeface="Cambria Math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fr-FR" sz="4000" b="0" i="0" smtClean="0">
                                <a:latin typeface="Cambria Math"/>
                              </a:rPr>
                              <m:t>sin</m:t>
                            </m:r>
                            <m:f>
                              <m:fPr>
                                <m:ctrlPr>
                                  <a:rPr lang="fr-FR" sz="40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fr-FR" sz="4000" b="0" i="1" smtClean="0">
                                    <a:latin typeface="Cambria Math"/>
                                    <a:ea typeface="Cambria Math"/>
                                  </a:rPr>
                                  <m:t>𝜋</m:t>
                                </m:r>
                              </m:num>
                              <m:den>
                                <m:r>
                                  <a:rPr lang="fr-FR" sz="4000" b="0" i="1" smtClean="0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fr-FR" sz="4000" b="0" i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fr-FR" sz="4000" dirty="0" smtClean="0"/>
                  <a:t>= …</a:t>
                </a:r>
                <a:endParaRPr lang="fr-FR" sz="40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67544" y="1844824"/>
                <a:ext cx="8435280" cy="1828800"/>
              </a:xfrm>
              <a:blipFill rotWithShape="1">
                <a:blip r:embed="rId3"/>
                <a:stretch>
                  <a:fillRect r="-28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42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1844824"/>
            <a:ext cx="9144000" cy="1872208"/>
          </a:xfrm>
        </p:spPr>
        <p:txBody>
          <a:bodyPr>
            <a:noAutofit/>
          </a:bodyPr>
          <a:lstStyle/>
          <a:p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Correction</a:t>
            </a:r>
          </a:p>
        </p:txBody>
      </p:sp>
    </p:spTree>
    <p:extLst>
      <p:ext uri="{BB962C8B-B14F-4D97-AF65-F5344CB8AC3E}">
        <p14:creationId xmlns:p14="http://schemas.microsoft.com/office/powerpoint/2010/main" val="213702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511910478"/>
                  </p:ext>
                </p:extLst>
              </p:nvPr>
            </p:nvGraphicFramePr>
            <p:xfrm>
              <a:off x="251520" y="4437112"/>
              <a:ext cx="8712968" cy="20162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13</m:t>
                                    </m:r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9</m:t>
                                    </m:r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23</m:t>
                                    </m:r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511910478"/>
                  </p:ext>
                </p:extLst>
              </p:nvPr>
            </p:nvGraphicFramePr>
            <p:xfrm>
              <a:off x="251520" y="4437112"/>
              <a:ext cx="8712968" cy="20162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55" t="-69417" r="-301397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2241" t="-69417" r="-202241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1676" t="-69417" r="-101676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2521" t="-69417" r="-1961" b="-485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517492" y="1135250"/>
                <a:ext cx="8435280" cy="1828800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fr-FR" sz="3200" dirty="0"/>
                  <a:t>M</a:t>
                </a:r>
                <a:r>
                  <a:rPr lang="fr-FR" sz="3200" dirty="0" smtClean="0"/>
                  <a:t> est le point image du nombre réel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440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fr-FR" sz="44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fr-FR" sz="3200" dirty="0" smtClean="0"/>
                  <a:t>  sur un cercle trigonométrique. M est aussi le point image de …</a:t>
                </a:r>
                <a:endParaRPr lang="fr-FR" sz="32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17492" y="1135250"/>
                <a:ext cx="8435280" cy="1828800"/>
              </a:xfrm>
              <a:blipFill rotWithShape="1">
                <a:blip r:embed="rId3"/>
                <a:stretch>
                  <a:fillRect l="-1879" b="-8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Ellipse 2"/>
          <p:cNvSpPr/>
          <p:nvPr/>
        </p:nvSpPr>
        <p:spPr>
          <a:xfrm>
            <a:off x="2708532" y="4437112"/>
            <a:ext cx="1440160" cy="2016224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>
            <a:off x="7236296" y="4415974"/>
            <a:ext cx="1440160" cy="2016224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Pensées 3"/>
          <p:cNvSpPr/>
          <p:nvPr/>
        </p:nvSpPr>
        <p:spPr>
          <a:xfrm>
            <a:off x="1043609" y="2582905"/>
            <a:ext cx="3672408" cy="1818202"/>
          </a:xfrm>
          <a:prstGeom prst="cloudCallout">
            <a:avLst>
              <a:gd name="adj1" fmla="val -4906"/>
              <a:gd name="adj2" fmla="val 83829"/>
            </a:avLst>
          </a:prstGeom>
          <a:gradFill flip="none" rotWithShape="1">
            <a:gsLst>
              <a:gs pos="13000">
                <a:schemeClr val="bg1">
                  <a:lumMod val="0"/>
                  <a:lumOff val="100000"/>
                </a:schemeClr>
              </a:gs>
              <a:gs pos="0">
                <a:srgbClr val="6699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  <a:tileRect/>
          </a:gra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1372949" y="2984847"/>
                <a:ext cx="2671165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i="1">
                              <a:latin typeface="Cambria Math"/>
                            </a:rPr>
                            <m:t>9</m:t>
                          </m:r>
                          <m:r>
                            <a:rPr lang="fr-FR" sz="32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i="1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</a:rPr>
                        <m:t>+2</m:t>
                      </m:r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2949" y="2984847"/>
                <a:ext cx="2671165" cy="10143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ensées 8"/>
          <p:cNvSpPr/>
          <p:nvPr/>
        </p:nvSpPr>
        <p:spPr>
          <a:xfrm>
            <a:off x="5292080" y="2582905"/>
            <a:ext cx="3528392" cy="1692189"/>
          </a:xfrm>
          <a:prstGeom prst="cloudCallout">
            <a:avLst>
              <a:gd name="adj1" fmla="val 6495"/>
              <a:gd name="adj2" fmla="val 85689"/>
            </a:avLst>
          </a:prstGeom>
          <a:gradFill flip="none" rotWithShape="1">
            <a:gsLst>
              <a:gs pos="13000">
                <a:schemeClr val="bg1">
                  <a:lumMod val="0"/>
                  <a:lumOff val="100000"/>
                </a:schemeClr>
              </a:gs>
              <a:gs pos="0">
                <a:srgbClr val="6699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  <a:tileRect/>
          </a:gra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5174882" y="2856872"/>
                <a:ext cx="3058228" cy="10111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2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fr-FR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</a:rPr>
                            <m:t>7</m:t>
                          </m:r>
                          <m:r>
                            <a:rPr lang="fr-FR" sz="32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i="1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</a:rPr>
                        <m:t>−2</m:t>
                      </m:r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4882" y="2856872"/>
                <a:ext cx="3058228" cy="101111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5543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" grpId="0" animBg="1"/>
      <p:bldP spid="8" grpId="0"/>
      <p:bldP spid="9" grpId="0" animBg="1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41784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N°2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4024056739"/>
                  </p:ext>
                </p:extLst>
              </p:nvPr>
            </p:nvGraphicFramePr>
            <p:xfrm>
              <a:off x="251520" y="3933056"/>
              <a:ext cx="8712968" cy="20162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fr-FR" sz="3600" i="1" smtClean="0"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fr-FR" sz="3600" b="0" i="1" smtClean="0">
                                            <a:latin typeface="Cambria Math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fr-FR" sz="3600" i="1" smtClean="0"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fr-FR" sz="3600" b="0" i="1" smtClean="0">
                                            <a:latin typeface="Cambria Math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4024056739"/>
                  </p:ext>
                </p:extLst>
              </p:nvPr>
            </p:nvGraphicFramePr>
            <p:xfrm>
              <a:off x="251520" y="3933056"/>
              <a:ext cx="8712968" cy="20162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55" t="-69417" r="-301397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2241" t="-69417" r="-202241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1676" t="-69417" r="-101676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2521" t="-69417" r="-1961" b="-485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67544" y="1844824"/>
                <a:ext cx="8435280" cy="1828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400" b="0" i="0" smtClean="0">
                        <a:latin typeface="Cambria Math"/>
                      </a:rPr>
                      <m:t>cos</m:t>
                    </m:r>
                    <m:d>
                      <m:dPr>
                        <m:ctrlPr>
                          <a:rPr lang="fr-FR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4400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fr-FR" sz="4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4400" b="0" i="1" smtClean="0">
                                <a:latin typeface="Cambria Math"/>
                              </a:rPr>
                              <m:t>5</m:t>
                            </m:r>
                            <m:r>
                              <a:rPr lang="fr-FR" sz="44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fr-FR" sz="4400" b="0" i="1" smtClean="0">
                                <a:latin typeface="Cambria Math"/>
                              </a:rPr>
                              <m:t>6</m:t>
                            </m:r>
                          </m:den>
                        </m:f>
                      </m:e>
                    </m:d>
                  </m:oMath>
                </a14:m>
                <a:r>
                  <a:rPr lang="fr-FR" sz="4400" dirty="0" smtClean="0"/>
                  <a:t> est égal à…</a:t>
                </a:r>
                <a:endParaRPr lang="fr-FR" sz="44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67544" y="1844824"/>
                <a:ext cx="8435280" cy="182880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llipse 6"/>
          <p:cNvSpPr/>
          <p:nvPr/>
        </p:nvSpPr>
        <p:spPr>
          <a:xfrm>
            <a:off x="5004048" y="3945276"/>
            <a:ext cx="1440160" cy="2016224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Pensées 7"/>
          <p:cNvSpPr/>
          <p:nvPr/>
        </p:nvSpPr>
        <p:spPr>
          <a:xfrm>
            <a:off x="5868145" y="1484784"/>
            <a:ext cx="2592288" cy="2088231"/>
          </a:xfrm>
          <a:prstGeom prst="cloudCallout">
            <a:avLst>
              <a:gd name="adj1" fmla="val -33247"/>
              <a:gd name="adj2" fmla="val 78641"/>
            </a:avLst>
          </a:prstGeom>
          <a:gradFill flip="none" rotWithShape="1">
            <a:gsLst>
              <a:gs pos="13000">
                <a:schemeClr val="bg1">
                  <a:lumMod val="0"/>
                  <a:lumOff val="100000"/>
                </a:schemeClr>
              </a:gs>
              <a:gs pos="0">
                <a:srgbClr val="6699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  <a:tileRect/>
          </a:gra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5868144" y="2010263"/>
                <a:ext cx="2088232" cy="1037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3600" b="0" i="1" smtClean="0">
                          <a:latin typeface="Cambria Math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fr-FR" sz="3600" b="0" i="0" smtClean="0">
                          <a:latin typeface="Cambria Math"/>
                        </a:rPr>
                        <m:t>cos</m:t>
                      </m:r>
                      <m:f>
                        <m:fPr>
                          <m:ctrlPr>
                            <a:rPr lang="fr-FR" sz="36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8144" y="2010263"/>
                <a:ext cx="2088232" cy="103727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05915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N°3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952433415"/>
                  </p:ext>
                </p:extLst>
              </p:nvPr>
            </p:nvGraphicFramePr>
            <p:xfrm>
              <a:off x="251520" y="3933056"/>
              <a:ext cx="8712968" cy="20162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fr-FR" sz="3600" i="1" smtClean="0"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fr-FR" sz="3600" b="0" i="1" smtClean="0">
                                            <a:latin typeface="Cambria Math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fr-FR" sz="3600" i="1" smtClean="0"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fr-FR" sz="3600" b="0" i="1" smtClean="0">
                                            <a:latin typeface="Cambria Math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952433415"/>
                  </p:ext>
                </p:extLst>
              </p:nvPr>
            </p:nvGraphicFramePr>
            <p:xfrm>
              <a:off x="251520" y="3933056"/>
              <a:ext cx="8712968" cy="20162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55" t="-69417" r="-301397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2241" t="-69417" r="-202241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1676" t="-69417" r="-101676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2521" t="-69417" r="-1961" b="-485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67544" y="1844824"/>
                <a:ext cx="8435280" cy="1828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400" b="0" i="0" smtClean="0">
                        <a:latin typeface="Cambria Math"/>
                      </a:rPr>
                      <m:t>sin</m:t>
                    </m:r>
                    <m:d>
                      <m:dPr>
                        <m:ctrlPr>
                          <a:rPr lang="fr-FR" sz="4400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4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4400" b="0" i="1" smtClean="0">
                                <a:latin typeface="Cambria Math"/>
                              </a:rPr>
                              <m:t>7</m:t>
                            </m:r>
                            <m:r>
                              <a:rPr lang="fr-FR" sz="44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fr-FR" sz="44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fr-FR" sz="4400" dirty="0" smtClean="0"/>
                  <a:t> est égal à…</a:t>
                </a:r>
                <a:endParaRPr lang="fr-FR" sz="44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67544" y="1844824"/>
                <a:ext cx="8435280" cy="182880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llipse 6"/>
          <p:cNvSpPr/>
          <p:nvPr/>
        </p:nvSpPr>
        <p:spPr>
          <a:xfrm>
            <a:off x="7092280" y="3955861"/>
            <a:ext cx="1440160" cy="2016224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Pensées 7"/>
          <p:cNvSpPr/>
          <p:nvPr/>
        </p:nvSpPr>
        <p:spPr>
          <a:xfrm>
            <a:off x="5321181" y="1196752"/>
            <a:ext cx="3522580" cy="2016224"/>
          </a:xfrm>
          <a:prstGeom prst="cloudCallout">
            <a:avLst>
              <a:gd name="adj1" fmla="val 20310"/>
              <a:gd name="adj2" fmla="val 86869"/>
            </a:avLst>
          </a:prstGeom>
          <a:gradFill flip="none" rotWithShape="1">
            <a:gsLst>
              <a:gs pos="13000">
                <a:schemeClr val="bg1">
                  <a:lumMod val="0"/>
                  <a:lumOff val="100000"/>
                </a:schemeClr>
              </a:gs>
              <a:gs pos="0">
                <a:srgbClr val="6699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  <a:tileRect/>
          </a:gra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5508103" y="1604122"/>
                <a:ext cx="2863177" cy="112947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b="0" i="1" smtClean="0">
                              <a:latin typeface="Cambria Math"/>
                            </a:rPr>
                            <m:t>7</m:t>
                          </m:r>
                          <m:r>
                            <a:rPr lang="fr-FR" sz="36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fr-FR" sz="36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6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600" b="0" i="1" smtClean="0">
                              <a:latin typeface="Cambria Math"/>
                              <a:ea typeface="Cambria Math"/>
                            </a:rPr>
                            <m:t>3</m:t>
                          </m:r>
                        </m:den>
                      </m:f>
                      <m:r>
                        <a:rPr lang="fr-FR" sz="3600" i="1">
                          <a:latin typeface="Cambria Math"/>
                        </a:rPr>
                        <m:t>+2</m:t>
                      </m:r>
                      <m:r>
                        <a:rPr lang="fr-FR" sz="3600" i="1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fr-FR" sz="36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103" y="1604122"/>
                <a:ext cx="2863177" cy="1129476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8814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N°4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130008774"/>
                  </p:ext>
                </p:extLst>
              </p:nvPr>
            </p:nvGraphicFramePr>
            <p:xfrm>
              <a:off x="311696" y="2852936"/>
              <a:ext cx="8712968" cy="3398746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3743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269770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z="3200" b="0" i="0" smtClean="0">
                                    <a:latin typeface="Cambria Math"/>
                                  </a:rPr>
                                  <m:t>sin</m:t>
                                </m:r>
                                <m:f>
                                  <m:fPr>
                                    <m:ctrlPr>
                                      <a:rPr lang="fr-FR" sz="32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sz="32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</m:den>
                                </m:f>
                                <m:r>
                                  <a:rPr lang="fr-FR" sz="3200" i="1" smtClean="0">
                                    <a:latin typeface="Cambria Math"/>
                                    <a:ea typeface="Cambria Math"/>
                                  </a:rPr>
                                  <m:t>&gt;</m:t>
                                </m:r>
                                <m:r>
                                  <a:rPr lang="fr-FR" sz="32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  <a:p>
                          <a:pPr algn="ctr"/>
                          <a:r>
                            <a:rPr lang="fr-FR" sz="3200" b="0" dirty="0" smtClean="0">
                              <a:ea typeface="Cambria Math"/>
                            </a:rPr>
                            <a:t>et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z="3200" b="0" i="0" smtClean="0">
                                    <a:latin typeface="Cambria Math"/>
                                  </a:rPr>
                                  <m:t>cos</m:t>
                                </m:r>
                                <m:f>
                                  <m:fPr>
                                    <m:ctrlPr>
                                      <a:rPr lang="fr-FR" sz="32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sz="32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</m:den>
                                </m:f>
                                <m:r>
                                  <a:rPr lang="fr-FR" sz="3200" i="1" smtClean="0">
                                    <a:latin typeface="Cambria Math"/>
                                    <a:ea typeface="Cambria Math"/>
                                  </a:rPr>
                                  <m:t>&gt;</m:t>
                                </m:r>
                                <m:r>
                                  <a:rPr lang="fr-FR" sz="32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z="3200" b="0" i="0" smtClean="0">
                                    <a:latin typeface="Cambria Math"/>
                                  </a:rPr>
                                  <m:t>sin</m:t>
                                </m:r>
                                <m:f>
                                  <m:fPr>
                                    <m:ctrlPr>
                                      <a:rPr lang="fr-FR" sz="32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sz="32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</m:den>
                                </m:f>
                                <m:r>
                                  <a:rPr lang="fr-FR" sz="3200" i="1" smtClean="0">
                                    <a:latin typeface="Cambria Math"/>
                                    <a:ea typeface="Cambria Math"/>
                                  </a:rPr>
                                  <m:t>&gt;</m:t>
                                </m:r>
                                <m:r>
                                  <a:rPr lang="fr-FR" sz="32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  <a:p>
                          <a:pPr algn="ctr"/>
                          <a:r>
                            <a:rPr lang="fr-FR" sz="3200" b="0" dirty="0" smtClean="0">
                              <a:ea typeface="Cambria Math"/>
                            </a:rPr>
                            <a:t>et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z="3200" b="0" i="0" smtClean="0">
                                    <a:latin typeface="Cambria Math"/>
                                  </a:rPr>
                                  <m:t>cos</m:t>
                                </m:r>
                                <m:f>
                                  <m:fPr>
                                    <m:ctrlPr>
                                      <a:rPr lang="fr-FR" sz="32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sz="32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</m:den>
                                </m:f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&lt;</m:t>
                                </m:r>
                                <m:r>
                                  <a:rPr lang="fr-FR" sz="32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z="3200" b="0" i="0" smtClean="0">
                                    <a:latin typeface="Cambria Math"/>
                                  </a:rPr>
                                  <m:t>sin</m:t>
                                </m:r>
                                <m:f>
                                  <m:fPr>
                                    <m:ctrlPr>
                                      <a:rPr lang="fr-FR" sz="32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sz="32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</m:den>
                                </m:f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&lt;</m:t>
                                </m:r>
                                <m:r>
                                  <a:rPr lang="fr-FR" sz="32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  <a:p>
                          <a:pPr algn="ctr"/>
                          <a:r>
                            <a:rPr lang="fr-FR" sz="3200" b="0" dirty="0" smtClean="0">
                              <a:ea typeface="Cambria Math"/>
                            </a:rPr>
                            <a:t>et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z="3200" b="0" i="0" smtClean="0">
                                    <a:latin typeface="Cambria Math"/>
                                  </a:rPr>
                                  <m:t>cos</m:t>
                                </m:r>
                                <m:f>
                                  <m:fPr>
                                    <m:ctrlPr>
                                      <a:rPr lang="fr-FR" sz="32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sz="32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</m:den>
                                </m:f>
                                <m:r>
                                  <a:rPr lang="fr-FR" sz="3200" i="1" smtClean="0">
                                    <a:latin typeface="Cambria Math"/>
                                    <a:ea typeface="Cambria Math"/>
                                  </a:rPr>
                                  <m:t>&gt;</m:t>
                                </m:r>
                                <m:r>
                                  <a:rPr lang="fr-FR" sz="32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z="3200" b="0" i="0" smtClean="0">
                                    <a:latin typeface="Cambria Math"/>
                                  </a:rPr>
                                  <m:t>sin</m:t>
                                </m:r>
                                <m:f>
                                  <m:fPr>
                                    <m:ctrlPr>
                                      <a:rPr lang="fr-FR" sz="32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sz="32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</m:den>
                                </m:f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&lt;</m:t>
                                </m:r>
                                <m:r>
                                  <a:rPr lang="fr-FR" sz="32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  <a:p>
                          <a:pPr algn="ctr"/>
                          <a:r>
                            <a:rPr lang="fr-FR" sz="3200" b="0" dirty="0" smtClean="0">
                              <a:ea typeface="Cambria Math"/>
                            </a:rPr>
                            <a:t>et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z="3200" b="0" i="0" smtClean="0">
                                    <a:latin typeface="Cambria Math"/>
                                  </a:rPr>
                                  <m:t>cos</m:t>
                                </m:r>
                                <m:f>
                                  <m:fPr>
                                    <m:ctrlPr>
                                      <a:rPr lang="fr-FR" sz="32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sz="32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</m:den>
                                </m:f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&lt;</m:t>
                                </m:r>
                                <m:r>
                                  <a:rPr lang="fr-FR" sz="32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130008774"/>
                  </p:ext>
                </p:extLst>
              </p:nvPr>
            </p:nvGraphicFramePr>
            <p:xfrm>
              <a:off x="311696" y="2852936"/>
              <a:ext cx="8712968" cy="3398746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01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269770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61" t="-30023" r="-302241" b="-22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1676" t="-30023" r="-201397" b="-22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2241" t="-30023" r="-101961" b="-22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2241" t="-30023" r="-1961" b="-225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Ellipse 3"/>
          <p:cNvSpPr/>
          <p:nvPr/>
        </p:nvSpPr>
        <p:spPr>
          <a:xfrm>
            <a:off x="2339752" y="2852936"/>
            <a:ext cx="2448272" cy="3456384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Pensées 5"/>
          <p:cNvSpPr/>
          <p:nvPr/>
        </p:nvSpPr>
        <p:spPr>
          <a:xfrm>
            <a:off x="6156176" y="1124744"/>
            <a:ext cx="2880320" cy="1728192"/>
          </a:xfrm>
          <a:prstGeom prst="cloudCallout">
            <a:avLst>
              <a:gd name="adj1" fmla="val -125730"/>
              <a:gd name="adj2" fmla="val 53346"/>
            </a:avLst>
          </a:prstGeom>
          <a:gradFill flip="none" rotWithShape="1">
            <a:gsLst>
              <a:gs pos="13000">
                <a:schemeClr val="bg1">
                  <a:lumMod val="0"/>
                  <a:lumOff val="100000"/>
                </a:schemeClr>
              </a:gs>
              <a:gs pos="0">
                <a:srgbClr val="6699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  <a:tileRect/>
          </a:gra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6431619" y="1340768"/>
                <a:ext cx="2460861" cy="10275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</a:rPr>
                        <m:t>&lt;</m:t>
                      </m:r>
                      <m:f>
                        <m:fPr>
                          <m:ctrlPr>
                            <a:rPr lang="fr-FR" sz="32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</a:rPr>
                            <m:t>5</m:t>
                          </m:r>
                          <m:r>
                            <a:rPr lang="fr-FR" sz="32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7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</a:rPr>
                        <m:t>&lt;</m:t>
                      </m:r>
                      <m:r>
                        <a:rPr lang="fr-FR" sz="3200" i="1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1619" y="1340768"/>
                <a:ext cx="2460861" cy="102752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Espace réservé du contenu 5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8640960" cy="8206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 smtClean="0"/>
              <a:t>Les affirmations vraies sont…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3167857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N°5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988124637"/>
                  </p:ext>
                </p:extLst>
              </p:nvPr>
            </p:nvGraphicFramePr>
            <p:xfrm>
              <a:off x="179512" y="4221088"/>
              <a:ext cx="8712968" cy="20162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988124637"/>
                  </p:ext>
                </p:extLst>
              </p:nvPr>
            </p:nvGraphicFramePr>
            <p:xfrm>
              <a:off x="179512" y="4221088"/>
              <a:ext cx="8712968" cy="20162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55" t="-69417" r="-301397" b="-53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2241" t="-69417" r="-202241" b="-53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1676" t="-69417" r="-101676" b="-53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2521" t="-69417" r="-1961" b="-534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98376" y="1317545"/>
                <a:ext cx="8435280" cy="1828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sz="4000" dirty="0" smtClean="0"/>
                  <a:t>Un réel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fr-FR" sz="4000" dirty="0" smtClean="0"/>
                  <a:t> de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4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4000" b="0" i="1" smtClean="0">
                            <a:latin typeface="Cambria Math"/>
                          </a:rPr>
                          <m:t>0;2</m:t>
                        </m:r>
                        <m:r>
                          <a:rPr lang="fr-FR" sz="40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</m:d>
                  </m:oMath>
                </a14:m>
                <a:r>
                  <a:rPr lang="fr-FR" sz="4000" dirty="0" smtClean="0"/>
                  <a:t> tel que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latin typeface="Cambria Math"/>
                      </a:rPr>
                      <m:t>cos</m:t>
                    </m:r>
                    <m:r>
                      <a:rPr lang="fr-FR" sz="4000" b="0" i="1" smtClean="0">
                        <a:latin typeface="Cambria Math"/>
                      </a:rPr>
                      <m:t>𝑥</m:t>
                    </m:r>
                    <m:r>
                      <a:rPr lang="fr-FR" sz="4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000" b="0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fr-FR" sz="40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fr-FR" sz="4000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fr-FR" sz="40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sz="4000" dirty="0" smtClean="0"/>
                  <a:t> est…</a:t>
                </a:r>
                <a:endParaRPr lang="fr-FR" sz="40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98376" y="1317545"/>
                <a:ext cx="8435280" cy="1828800"/>
              </a:xfrm>
              <a:blipFill rotWithShape="1">
                <a:blip r:embed="rId3"/>
                <a:stretch>
                  <a:fillRect l="-2603" b="-5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llipse 6"/>
          <p:cNvSpPr/>
          <p:nvPr/>
        </p:nvSpPr>
        <p:spPr>
          <a:xfrm>
            <a:off x="577071" y="4221088"/>
            <a:ext cx="1440160" cy="2016224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4932040" y="4221088"/>
            <a:ext cx="1440160" cy="2016224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Pensées 8"/>
          <p:cNvSpPr/>
          <p:nvPr/>
        </p:nvSpPr>
        <p:spPr>
          <a:xfrm>
            <a:off x="4067944" y="2350702"/>
            <a:ext cx="4608512" cy="1440160"/>
          </a:xfrm>
          <a:prstGeom prst="cloudCallout">
            <a:avLst>
              <a:gd name="adj1" fmla="val -14960"/>
              <a:gd name="adj2" fmla="val 75776"/>
            </a:avLst>
          </a:prstGeom>
          <a:gradFill flip="none" rotWithShape="1">
            <a:gsLst>
              <a:gs pos="13000">
                <a:schemeClr val="bg1">
                  <a:lumMod val="0"/>
                  <a:lumOff val="100000"/>
                </a:schemeClr>
              </a:gs>
              <a:gs pos="0">
                <a:srgbClr val="6699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  <a:tileRect/>
          </a:gra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4644008" y="2565226"/>
                <a:ext cx="3058228" cy="10111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</a:rPr>
                            <m:t>7</m:t>
                          </m:r>
                          <m:r>
                            <a:rPr lang="fr-FR" sz="32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i="1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</a:rPr>
                        <m:t>=2</m:t>
                      </m:r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2565226"/>
                <a:ext cx="3058228" cy="101111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7603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N°6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83598866"/>
                  </p:ext>
                </p:extLst>
              </p:nvPr>
            </p:nvGraphicFramePr>
            <p:xfrm>
              <a:off x="208360" y="4365104"/>
              <a:ext cx="8712968" cy="20162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83598866"/>
                  </p:ext>
                </p:extLst>
              </p:nvPr>
            </p:nvGraphicFramePr>
            <p:xfrm>
              <a:off x="208360" y="4365104"/>
              <a:ext cx="8712968" cy="20162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61" t="-69417" r="-302521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1676" t="-69417" r="-201676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2241" t="-69417" r="-102241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2241" t="-69417" r="-2241" b="-485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85056" y="1202179"/>
                <a:ext cx="8640960" cy="1828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sz="4000" dirty="0" smtClean="0"/>
                  <a:t>Un réel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fr-FR" sz="4000" dirty="0" smtClean="0"/>
                  <a:t> de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4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4000" b="0" i="1" smtClean="0">
                            <a:latin typeface="Cambria Math"/>
                          </a:rPr>
                          <m:t>0;2</m:t>
                        </m:r>
                        <m:r>
                          <a:rPr lang="fr-FR" sz="40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</m:d>
                  </m:oMath>
                </a14:m>
                <a:r>
                  <a:rPr lang="fr-FR" sz="4000" dirty="0" smtClean="0"/>
                  <a:t> tel que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>
                        <a:latin typeface="Cambria Math"/>
                      </a:rPr>
                      <m:t>s</m:t>
                    </m:r>
                    <m:r>
                      <m:rPr>
                        <m:sty m:val="p"/>
                      </m:rPr>
                      <a:rPr lang="fr-FR" sz="4000" b="0" i="0" smtClean="0">
                        <a:latin typeface="Cambria Math"/>
                      </a:rPr>
                      <m:t>in</m:t>
                    </m:r>
                    <m:r>
                      <a:rPr lang="fr-FR" sz="4000" b="0" i="1" smtClean="0">
                        <a:latin typeface="Cambria Math"/>
                      </a:rPr>
                      <m:t>𝑥</m:t>
                    </m:r>
                    <m:r>
                      <a:rPr lang="fr-FR" sz="40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fr-FR" sz="4000" b="0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fr-FR" sz="40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fr-FR" sz="4000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fr-FR" sz="40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sz="4000" dirty="0" smtClean="0"/>
                  <a:t> est…</a:t>
                </a:r>
                <a:endParaRPr lang="fr-FR" sz="40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85056" y="1202179"/>
                <a:ext cx="8640960" cy="1828800"/>
              </a:xfrm>
              <a:blipFill rotWithShape="1">
                <a:blip r:embed="rId3"/>
                <a:stretch>
                  <a:fillRect l="-2541" b="-5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llipse 6"/>
          <p:cNvSpPr/>
          <p:nvPr/>
        </p:nvSpPr>
        <p:spPr>
          <a:xfrm>
            <a:off x="4931505" y="4365104"/>
            <a:ext cx="1440160" cy="2016224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7110180" y="4334692"/>
            <a:ext cx="1440160" cy="2016224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Pensées 8"/>
          <p:cNvSpPr/>
          <p:nvPr/>
        </p:nvSpPr>
        <p:spPr>
          <a:xfrm>
            <a:off x="1749614" y="2486558"/>
            <a:ext cx="3456384" cy="1560176"/>
          </a:xfrm>
          <a:prstGeom prst="cloudCallout">
            <a:avLst>
              <a:gd name="adj1" fmla="val 52784"/>
              <a:gd name="adj2" fmla="val 77626"/>
            </a:avLst>
          </a:prstGeom>
          <a:gradFill flip="none" rotWithShape="1">
            <a:gsLst>
              <a:gs pos="13000">
                <a:schemeClr val="bg1">
                  <a:lumMod val="0"/>
                  <a:lumOff val="100000"/>
                </a:schemeClr>
              </a:gs>
              <a:gs pos="0">
                <a:srgbClr val="6699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  <a:tileRect/>
          </a:gra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2030016" y="2761090"/>
                <a:ext cx="2513124" cy="10111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i="1">
                              <a:latin typeface="Cambria Math"/>
                            </a:rPr>
                            <m:t>7</m:t>
                          </m:r>
                          <m:r>
                            <a:rPr lang="fr-FR" sz="32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i="1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3200" i="1">
                          <a:latin typeface="Cambria Math"/>
                        </a:rPr>
                        <m:t>=2</m:t>
                      </m:r>
                      <m:r>
                        <a:rPr lang="fr-FR" sz="3200" i="1">
                          <a:latin typeface="Cambria Math"/>
                          <a:ea typeface="Cambria Math"/>
                        </a:rPr>
                        <m:t>𝜋</m:t>
                      </m:r>
                      <m:r>
                        <a:rPr lang="fr-FR" sz="3200" i="1">
                          <a:latin typeface="Cambria Math"/>
                          <a:ea typeface="Cambria Math"/>
                        </a:rPr>
                        <m:t>−</m:t>
                      </m:r>
                      <m:f>
                        <m:fPr>
                          <m:ctrlPr>
                            <a:rPr lang="fr-FR" sz="32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i="1">
                              <a:latin typeface="Cambria Math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0016" y="2761090"/>
                <a:ext cx="2513124" cy="101111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Pensées 12"/>
          <p:cNvSpPr/>
          <p:nvPr/>
        </p:nvSpPr>
        <p:spPr>
          <a:xfrm>
            <a:off x="5364088" y="2429421"/>
            <a:ext cx="3456384" cy="1560176"/>
          </a:xfrm>
          <a:prstGeom prst="cloudCallout">
            <a:avLst>
              <a:gd name="adj1" fmla="val 21118"/>
              <a:gd name="adj2" fmla="val 70522"/>
            </a:avLst>
          </a:prstGeom>
          <a:gradFill flip="none" rotWithShape="1">
            <a:gsLst>
              <a:gs pos="13000">
                <a:schemeClr val="bg1">
                  <a:lumMod val="0"/>
                  <a:lumOff val="100000"/>
                </a:schemeClr>
              </a:gs>
              <a:gs pos="0">
                <a:srgbClr val="6699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  <a:tileRect/>
          </a:gra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5796136" y="2697349"/>
                <a:ext cx="2285497" cy="10243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32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</a:rPr>
                            <m:t>5</m:t>
                          </m:r>
                          <m:r>
                            <a:rPr lang="fr-FR" sz="32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i="1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3200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2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i="1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3200" i="1">
                              <a:latin typeface="Cambria Math"/>
                            </a:rPr>
                            <m:t>4</m:t>
                          </m:r>
                        </m:den>
                      </m:f>
                      <m:r>
                        <a:rPr lang="fr-FR" sz="3200" b="0" i="1" smtClean="0">
                          <a:latin typeface="Cambria Math"/>
                        </a:rPr>
                        <m:t>+</m:t>
                      </m:r>
                      <m:r>
                        <a:rPr lang="fr-FR" sz="3200" b="0" i="1" smtClean="0">
                          <a:latin typeface="Cambria Math"/>
                          <a:ea typeface="Cambria Math"/>
                        </a:rPr>
                        <m:t>𝜋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136" y="2697349"/>
                <a:ext cx="2285497" cy="102431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9275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3" grpId="0"/>
      <p:bldP spid="13" grpId="0" animBg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290892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Pour chaque question,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 y a </a:t>
            </a:r>
            <a:r>
              <a:rPr lang="fr-FR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une</a:t>
            </a: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ou </a:t>
            </a:r>
            <a:r>
              <a:rPr lang="fr-FR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plusieurs</a:t>
            </a:r>
            <a:r>
              <a:rPr lang="fr-FR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réponses exactes. </a:t>
            </a:r>
            <a:endParaRPr lang="fr-FR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4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N°7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323528" y="1456185"/>
            <a:ext cx="8640960" cy="8206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 smtClean="0"/>
              <a:t>Les affirmations vraies sont…</a:t>
            </a:r>
            <a:endParaRPr lang="fr-FR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897832572"/>
                  </p:ext>
                </p:extLst>
              </p:nvPr>
            </p:nvGraphicFramePr>
            <p:xfrm>
              <a:off x="129743" y="3677847"/>
              <a:ext cx="8928992" cy="2556998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088232"/>
                    <a:gridCol w="2376264"/>
                    <a:gridCol w="2088232"/>
                    <a:gridCol w="2376264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800" dirty="0" smtClean="0"/>
                            <a:t>Si</a:t>
                          </a:r>
                          <a:r>
                            <a:rPr lang="fr-FR" sz="28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baseline="0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2800" b="0" i="1" baseline="0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fr-FR" sz="2800" b="0" i="1" baseline="0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endParaRPr lang="fr-FR" sz="2800" b="0" baseline="0" dirty="0" smtClean="0"/>
                        </a:p>
                        <a:p>
                          <a:pPr algn="ctr"/>
                          <a:r>
                            <a:rPr lang="fr-FR" sz="2800" dirty="0" smtClean="0"/>
                            <a:t>alors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2800" b="0" i="0" smtClean="0">
                                  <a:latin typeface="Cambria Math"/>
                                </a:rPr>
                                <m:t>sin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fr-FR" sz="2800" b="0" i="0" smtClean="0">
                                  <a:latin typeface="Cambria Math"/>
                                </a:rPr>
                                <m:t>sin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endParaRPr lang="fr-FR" sz="28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fr-FR" sz="2800" dirty="0" smtClean="0">
                                    <a:latin typeface="Cambria Math"/>
                                  </a:rPr>
                                  <m:t>S</m:t>
                                </m:r>
                                <m:r>
                                  <m:rPr>
                                    <m:nor/>
                                  </m:rPr>
                                  <a:rPr lang="fr-FR" sz="2800" b="0" i="0" dirty="0" smtClean="0">
                                    <a:latin typeface="Cambria Math"/>
                                  </a:rPr>
                                  <m:t>i</m:t>
                                </m:r>
                                <m:r>
                                  <m:rPr>
                                    <m:nor/>
                                  </m:rPr>
                                  <a:rPr lang="fr-FR" sz="2800" dirty="0" smtClean="0"/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800" b="0" i="0" smtClean="0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800" b="0" i="0" smtClean="0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fr-FR" sz="2800" i="0" dirty="0" smtClean="0"/>
                        </a:p>
                        <a:p>
                          <a:pPr algn="ctr"/>
                          <a:r>
                            <a:rPr lang="fr-FR" sz="2800" i="0" dirty="0" smtClean="0"/>
                            <a:t>alors</a:t>
                          </a:r>
                        </a:p>
                        <a:p>
                          <a:pPr algn="ctr"/>
                          <a:r>
                            <a:rPr lang="fr-FR" sz="2800" i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endParaRPr lang="fr-FR" sz="2800" i="0" dirty="0"/>
                        </a:p>
                        <a:p>
                          <a:pPr algn="ctr"/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800" dirty="0" smtClean="0"/>
                            <a:t>Si</a:t>
                          </a:r>
                          <a:r>
                            <a:rPr lang="fr-FR" sz="28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baseline="0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2800" b="0" i="1" baseline="0" smtClean="0">
                                  <a:latin typeface="Cambria Math"/>
                                  <a:ea typeface="Cambria Math"/>
                                </a:rPr>
                                <m:t>≠</m:t>
                              </m:r>
                              <m:r>
                                <a:rPr lang="fr-FR" sz="2800" b="0" i="1" baseline="0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endParaRPr lang="fr-FR" sz="2800" b="0" baseline="0" dirty="0" smtClean="0"/>
                        </a:p>
                        <a:p>
                          <a:pPr algn="ctr"/>
                          <a:r>
                            <a:rPr lang="fr-FR" sz="2800" dirty="0" smtClean="0"/>
                            <a:t>alors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2800" b="0" i="0" smtClean="0">
                                  <a:latin typeface="Cambria Math"/>
                                </a:rPr>
                                <m:t>sin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≠</m:t>
                              </m:r>
                              <m:r>
                                <m:rPr>
                                  <m:sty m:val="p"/>
                                </m:rPr>
                                <a:rPr lang="fr-FR" sz="2800" b="0" i="0" smtClean="0">
                                  <a:latin typeface="Cambria Math"/>
                                </a:rPr>
                                <m:t>sin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endParaRPr lang="fr-FR" sz="2800" i="0" dirty="0"/>
                        </a:p>
                        <a:p>
                          <a:pPr algn="ctr"/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fr-FR" sz="2800" dirty="0" smtClean="0">
                                    <a:latin typeface="Cambria Math"/>
                                  </a:rPr>
                                  <m:t>S</m:t>
                                </m:r>
                                <m:r>
                                  <m:rPr>
                                    <m:nor/>
                                  </m:rPr>
                                  <a:rPr lang="fr-FR" sz="2800" b="0" i="0" dirty="0" smtClean="0">
                                    <a:latin typeface="Cambria Math"/>
                                  </a:rPr>
                                  <m:t>i</m:t>
                                </m:r>
                                <m:r>
                                  <m:rPr>
                                    <m:nor/>
                                  </m:rPr>
                                  <a:rPr lang="fr-FR" sz="2800" dirty="0" smtClean="0"/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800" b="0" i="0" smtClean="0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sz="2800" b="0" i="1" smtClean="0">
                                    <a:latin typeface="Cambria Math"/>
                                    <a:ea typeface="Cambria Math"/>
                                  </a:rPr>
                                  <m:t>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800" b="0" i="0" smtClean="0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fr-FR" sz="2800" i="0" dirty="0" smtClean="0"/>
                        </a:p>
                        <a:p>
                          <a:pPr algn="ctr"/>
                          <a:r>
                            <a:rPr lang="fr-FR" sz="2800" i="0" dirty="0" smtClean="0"/>
                            <a:t>alors</a:t>
                          </a:r>
                        </a:p>
                        <a:p>
                          <a:pPr algn="ctr"/>
                          <a:r>
                            <a:rPr lang="fr-FR" sz="2800" i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≠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endParaRPr lang="fr-FR" sz="2800" i="0" dirty="0"/>
                        </a:p>
                        <a:p>
                          <a:pPr algn="ctr"/>
                          <a:endParaRPr lang="fr-FR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897832572"/>
                  </p:ext>
                </p:extLst>
              </p:nvPr>
            </p:nvGraphicFramePr>
            <p:xfrm>
              <a:off x="129743" y="3677847"/>
              <a:ext cx="8928992" cy="2556998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088232"/>
                    <a:gridCol w="2376264"/>
                    <a:gridCol w="2088232"/>
                    <a:gridCol w="2376264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79832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41" t="-48475" r="-329155" b="-33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89744" t="-48475" r="-189487" b="-33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16374" t="-48475" r="-116082" b="-33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77436" t="-48475" r="-1795" b="-33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Ellipse 6"/>
          <p:cNvSpPr/>
          <p:nvPr/>
        </p:nvSpPr>
        <p:spPr>
          <a:xfrm>
            <a:off x="107504" y="3677847"/>
            <a:ext cx="2195736" cy="2643514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6705155" y="3677847"/>
            <a:ext cx="2376264" cy="2592288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Pensées 8"/>
          <p:cNvSpPr/>
          <p:nvPr/>
        </p:nvSpPr>
        <p:spPr>
          <a:xfrm>
            <a:off x="3707904" y="2189018"/>
            <a:ext cx="5328592" cy="1239982"/>
          </a:xfrm>
          <a:prstGeom prst="cloudCallout">
            <a:avLst>
              <a:gd name="adj1" fmla="val 13067"/>
              <a:gd name="adj2" fmla="val 91004"/>
            </a:avLst>
          </a:prstGeom>
          <a:gradFill flip="none" rotWithShape="1">
            <a:gsLst>
              <a:gs pos="13000">
                <a:schemeClr val="bg1">
                  <a:lumMod val="0"/>
                  <a:lumOff val="100000"/>
                </a:schemeClr>
              </a:gs>
              <a:gs pos="0">
                <a:srgbClr val="6699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  <a:tileRect/>
          </a:gra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4139685" y="2503980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D est </a:t>
            </a:r>
            <a:r>
              <a:rPr lang="fr-FR" sz="3200" b="1" dirty="0" smtClean="0"/>
              <a:t>la contraposée</a:t>
            </a:r>
            <a:r>
              <a:rPr lang="fr-FR" sz="3200" dirty="0" smtClean="0"/>
              <a:t> de A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515747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N°8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446759209"/>
                  </p:ext>
                </p:extLst>
              </p:nvPr>
            </p:nvGraphicFramePr>
            <p:xfrm>
              <a:off x="143508" y="4504959"/>
              <a:ext cx="8712968" cy="1584176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3528392"/>
                    <a:gridCol w="1584176"/>
                    <a:gridCol w="1440160"/>
                    <a:gridCol w="2160240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82549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fr-FR" sz="280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2800" b="0" i="1" smtClean="0">
                                        <a:latin typeface="Cambria Math"/>
                                      </a:rPr>
                                      <m:t>1−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cos</m:t>
                                    </m:r>
                                    <m:r>
                                      <a:rPr lang="fr-FR" sz="28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</m:d>
                                <m:d>
                                  <m:dPr>
                                    <m:ctrlPr>
                                      <a:rPr lang="fr-FR" sz="2800" i="1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fr-FR" sz="28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+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cos</m:t>
                                    </m:r>
                                    <m:r>
                                      <a:rPr lang="fr-FR" sz="2800" b="0" i="1" smtClean="0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fr-FR" sz="28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8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e>
                                  <m:sup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8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8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fr-FR" sz="2800" b="0" i="0" smtClean="0">
                                        <a:latin typeface="Cambria Math"/>
                                      </a:rPr>
                                      <m:t>sin</m:t>
                                    </m:r>
                                  </m:e>
                                  <m:sup>
                                    <m:r>
                                      <a:rPr lang="fr-FR" sz="2800" b="0" i="0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fr-FR" sz="28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fr-FR" sz="280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fr-FR" sz="2800" i="1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fr-FR" sz="2800" b="0" i="1" smtClean="0">
                                            <a:latin typeface="Cambria Math"/>
                                          </a:rPr>
                                          <m:t>1−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fr-FR" sz="2800" b="0" i="0" smtClean="0">
                                            <a:latin typeface="Cambria Math"/>
                                          </a:rPr>
                                          <m:t>cos</m:t>
                                        </m:r>
                                        <m:r>
                                          <a:rPr lang="fr-FR" sz="2800" b="0" i="1" smtClean="0">
                                            <a:latin typeface="Cambria Math"/>
                                          </a:rPr>
                                          <m:t>𝑥</m:t>
                                        </m:r>
                                      </m:e>
                                    </m:d>
                                  </m:e>
                                  <m:sup>
                                    <m:r>
                                      <a:rPr lang="fr-FR" sz="28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fr-FR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446759209"/>
                  </p:ext>
                </p:extLst>
              </p:nvPr>
            </p:nvGraphicFramePr>
            <p:xfrm>
              <a:off x="143508" y="4504959"/>
              <a:ext cx="8712968" cy="1584176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3528392"/>
                    <a:gridCol w="1584176"/>
                    <a:gridCol w="1440160"/>
                    <a:gridCol w="2160240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825498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382" t="-105926" r="-148014" b="-74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25769" t="-105926" r="-229615" b="-74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58898" t="-105926" r="-152966" b="-74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5932" t="-105926" r="-1977" b="-740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67544" y="1700808"/>
                <a:ext cx="8435280" cy="79208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fr-FR" sz="4400" b="0" i="1" smtClean="0">
                        <a:latin typeface="Cambria Math"/>
                      </a:rPr>
                      <m:t>1−</m:t>
                    </m:r>
                    <m:sSup>
                      <m:sSupPr>
                        <m:ctrlPr>
                          <a:rPr lang="fr-FR" sz="4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r-FR" sz="4400" b="0" i="0" smtClean="0">
                            <a:latin typeface="Cambria Math"/>
                          </a:rPr>
                          <m:t>cos</m:t>
                        </m:r>
                      </m:e>
                      <m:sup>
                        <m:r>
                          <a:rPr lang="fr-FR" sz="4400" b="0" i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fr-FR" sz="44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fr-FR" sz="4400" dirty="0" smtClean="0"/>
                  <a:t>  est égal à…</a:t>
                </a:r>
                <a:endParaRPr lang="fr-FR" sz="44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67544" y="1700808"/>
                <a:ext cx="8435280" cy="792088"/>
              </a:xfrm>
              <a:blipFill rotWithShape="1">
                <a:blip r:embed="rId3"/>
                <a:stretch>
                  <a:fillRect t="-14615" b="-338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llipse 6"/>
          <p:cNvSpPr/>
          <p:nvPr/>
        </p:nvSpPr>
        <p:spPr>
          <a:xfrm>
            <a:off x="166727" y="4509120"/>
            <a:ext cx="3384376" cy="1728192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3756961" y="4482333"/>
            <a:ext cx="1440160" cy="1539311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Pensées 8"/>
          <p:cNvSpPr/>
          <p:nvPr/>
        </p:nvSpPr>
        <p:spPr>
          <a:xfrm>
            <a:off x="4824028" y="2420888"/>
            <a:ext cx="3888432" cy="1728192"/>
          </a:xfrm>
          <a:prstGeom prst="cloudCallout">
            <a:avLst>
              <a:gd name="adj1" fmla="val -54996"/>
              <a:gd name="adj2" fmla="val 67556"/>
            </a:avLst>
          </a:prstGeom>
          <a:gradFill flip="none" rotWithShape="1">
            <a:gsLst>
              <a:gs pos="13000">
                <a:schemeClr val="bg1">
                  <a:lumMod val="0"/>
                  <a:lumOff val="100000"/>
                </a:schemeClr>
              </a:gs>
              <a:gs pos="0">
                <a:srgbClr val="6699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  <a:tileRect/>
          </a:gra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5076056" y="2882429"/>
                <a:ext cx="338437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2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>
                              <a:latin typeface="Cambria Math"/>
                            </a:rPr>
                            <m:t>sin</m:t>
                          </m:r>
                        </m:e>
                        <m:sup>
                          <m:r>
                            <a:rPr lang="fr-FR" sz="320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200" i="1">
                          <a:latin typeface="Cambria Math"/>
                        </a:rPr>
                        <m:t>𝑥</m:t>
                      </m:r>
                      <m:r>
                        <a:rPr lang="fr-FR" sz="3200" b="0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/>
                            </a:rPr>
                            <m:t>cos</m:t>
                          </m:r>
                        </m:e>
                        <m:sup>
                          <m:r>
                            <a:rPr lang="fr-FR" sz="3200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latin typeface="Cambria Math"/>
                        </a:rPr>
                        <m:t>𝑥</m:t>
                      </m:r>
                      <m:r>
                        <a:rPr lang="fr-FR" sz="3200" b="0" i="1" smtClean="0">
                          <a:latin typeface="Cambria Math"/>
                        </a:rPr>
                        <m:t>=1</m:t>
                      </m:r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6056" y="2882429"/>
                <a:ext cx="3384376" cy="58477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70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N°9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240438883"/>
                  </p:ext>
                </p:extLst>
              </p:nvPr>
            </p:nvGraphicFramePr>
            <p:xfrm>
              <a:off x="321505" y="4221088"/>
              <a:ext cx="8712968" cy="2232248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47357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fr-FR" sz="3600" i="1" smtClean="0"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fr-FR" sz="3600" b="0" i="1" smtClean="0">
                                            <a:latin typeface="Cambria Math"/>
                                          </a:rPr>
                                          <m:t>8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8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9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  <m:rad>
                                      <m:radPr>
                                        <m:degHide m:val="on"/>
                                        <m:ctrlPr>
                                          <a:rPr lang="fr-FR" sz="3600" i="1" smtClean="0"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fr-FR" sz="3600" b="0" i="1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8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9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240438883"/>
                  </p:ext>
                </p:extLst>
              </p:nvPr>
            </p:nvGraphicFramePr>
            <p:xfrm>
              <a:off x="321505" y="4221088"/>
              <a:ext cx="8712968" cy="2232248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47357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61" t="-59091" r="-302241" b="-41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1676" t="-59091" r="-201397" b="-41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2241" t="-59091" r="-101961" b="-41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2241" t="-59091" r="-1961" b="-413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545620" y="1394908"/>
                <a:ext cx="8435280" cy="1828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sz="4000" b="0" dirty="0" smtClean="0"/>
                  <a:t>Sachant que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latin typeface="Cambria Math"/>
                      </a:rPr>
                      <m:t>sin</m:t>
                    </m:r>
                    <m:r>
                      <a:rPr lang="fr-FR" sz="4000" b="0" i="1" smtClean="0">
                        <a:latin typeface="Cambria Math"/>
                      </a:rPr>
                      <m:t>𝑥</m:t>
                    </m:r>
                    <m:r>
                      <a:rPr lang="fr-FR" sz="4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4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fr-FR" sz="40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fr-FR" sz="4000" dirty="0" smtClean="0"/>
                  <a:t> 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dirty="0" smtClean="0">
                        <a:latin typeface="Cambria Math"/>
                      </a:rPr>
                      <m:t>c</m:t>
                    </m:r>
                    <m:r>
                      <m:rPr>
                        <m:sty m:val="p"/>
                      </m:rPr>
                      <a:rPr lang="fr-FR" sz="4000" b="0" i="0" dirty="0" smtClean="0">
                        <a:latin typeface="Cambria Math"/>
                      </a:rPr>
                      <m:t>os</m:t>
                    </m:r>
                    <m:r>
                      <a:rPr lang="fr-FR" sz="4000" i="1">
                        <a:latin typeface="Cambria Math"/>
                      </a:rPr>
                      <m:t>𝑥</m:t>
                    </m:r>
                  </m:oMath>
                </a14:m>
                <a:r>
                  <a:rPr lang="fr-FR" sz="4000" dirty="0" smtClean="0"/>
                  <a:t> peut-être égal à…</a:t>
                </a:r>
                <a:endParaRPr lang="fr-FR" sz="40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545620" y="1394908"/>
                <a:ext cx="8435280" cy="1828800"/>
              </a:xfrm>
              <a:blipFill rotWithShape="1">
                <a:blip r:embed="rId3"/>
                <a:stretch>
                  <a:fillRect l="-260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llipse 6"/>
          <p:cNvSpPr/>
          <p:nvPr/>
        </p:nvSpPr>
        <p:spPr>
          <a:xfrm>
            <a:off x="595264" y="4221088"/>
            <a:ext cx="1440160" cy="2195588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4932040" y="4203187"/>
            <a:ext cx="1584176" cy="2213489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Pensées 8"/>
          <p:cNvSpPr/>
          <p:nvPr/>
        </p:nvSpPr>
        <p:spPr>
          <a:xfrm>
            <a:off x="3347864" y="2409799"/>
            <a:ext cx="5688632" cy="1667274"/>
          </a:xfrm>
          <a:prstGeom prst="cloudCallout">
            <a:avLst>
              <a:gd name="adj1" fmla="val 48242"/>
              <a:gd name="adj2" fmla="val 1427"/>
            </a:avLst>
          </a:prstGeom>
          <a:gradFill flip="none" rotWithShape="1">
            <a:gsLst>
              <a:gs pos="13000">
                <a:schemeClr val="bg1">
                  <a:lumMod val="0"/>
                  <a:lumOff val="100000"/>
                </a:schemeClr>
              </a:gs>
              <a:gs pos="0">
                <a:srgbClr val="66990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  <a:tileRect/>
          </a:gradFill>
          <a:ln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3838129" y="2595406"/>
                <a:ext cx="4320480" cy="12960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3200" b="0" i="0" smtClean="0">
                              <a:latin typeface="Cambria Math"/>
                            </a:rPr>
                            <m:t>cos</m:t>
                          </m:r>
                        </m:e>
                        <m:sup>
                          <m:r>
                            <a:rPr lang="fr-FR" sz="3200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latin typeface="Cambria Math"/>
                        </a:rPr>
                        <m:t>𝑥</m:t>
                      </m:r>
                      <m:r>
                        <a:rPr lang="fr-FR" sz="3200" b="0" i="1" smtClean="0">
                          <a:latin typeface="Cambria Math"/>
                        </a:rPr>
                        <m:t>=1−</m:t>
                      </m:r>
                      <m:sSup>
                        <m:sSup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32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sz="32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sz="32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FR" sz="32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32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fr-FR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3200" b="0" i="1" smtClean="0">
                              <a:latin typeface="Cambria Math"/>
                            </a:rPr>
                            <m:t>8</m:t>
                          </m:r>
                        </m:num>
                        <m:den>
                          <m:r>
                            <a:rPr lang="fr-FR" sz="3200" b="0" i="1" smtClean="0">
                              <a:latin typeface="Cambria Math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8129" y="2595406"/>
                <a:ext cx="4320480" cy="129606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8675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N°10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50346411"/>
                  </p:ext>
                </p:extLst>
              </p:nvPr>
            </p:nvGraphicFramePr>
            <p:xfrm>
              <a:off x="398031" y="4401108"/>
              <a:ext cx="8712968" cy="2232248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47357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50346411"/>
                  </p:ext>
                </p:extLst>
              </p:nvPr>
            </p:nvGraphicFramePr>
            <p:xfrm>
              <a:off x="398031" y="4401108"/>
              <a:ext cx="8712968" cy="2232248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47357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55" t="-58678" r="-301397" b="-41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2241" t="-58678" r="-202241" b="-41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1676" t="-58678" r="-101676" b="-41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2521" t="-58678" r="-1961" b="-4132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67544" y="1340768"/>
                <a:ext cx="8435280" cy="1152128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400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00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4000" b="0" i="0" smtClean="0">
                                  <a:latin typeface="Cambria Math"/>
                                </a:rPr>
                                <m:t>cos</m:t>
                              </m:r>
                              <m:f>
                                <m:fPr>
                                  <m:ctrlPr>
                                    <a:rPr lang="fr-FR" sz="40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fr-FR" sz="40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fr-FR" sz="4000" b="0" i="0" smtClean="0">
                                  <a:latin typeface="Cambria Math"/>
                                </a:rPr>
                                <m:t>sin</m:t>
                              </m:r>
                              <m:f>
                                <m:fPr>
                                  <m:ctrlPr>
                                    <a:rPr lang="fr-FR" sz="40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FR" sz="4000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fr-FR" sz="4000" b="0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fr-FR" sz="4000" b="0" i="1" smtClean="0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4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fr-FR" sz="4000" b="0" i="0" smtClean="0">
                                  <a:latin typeface="Cambria Math"/>
                                </a:rPr>
                                <m:t>cos</m:t>
                              </m:r>
                              <m:f>
                                <m:fPr>
                                  <m:ctrlPr>
                                    <a:rPr lang="fr-FR" sz="40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  <m:r>
                                <a:rPr lang="fr-FR" sz="4000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m:rPr>
                                  <m:sty m:val="p"/>
                                </m:rPr>
                                <a:rPr lang="fr-FR" sz="4000" b="0" i="0" smtClean="0">
                                  <a:latin typeface="Cambria Math"/>
                                </a:rPr>
                                <m:t>sin</m:t>
                              </m:r>
                              <m:f>
                                <m:fPr>
                                  <m:ctrlPr>
                                    <a:rPr lang="fr-FR" sz="40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4000" b="0" i="1" smtClean="0">
                                      <a:latin typeface="Cambria Math"/>
                                      <a:ea typeface="Cambria Math"/>
                                    </a:rPr>
                                    <m:t>𝜋</m:t>
                                  </m:r>
                                </m:num>
                                <m:den>
                                  <m:r>
                                    <a:rPr lang="fr-FR" sz="4000" b="0" i="1" smtClean="0">
                                      <a:latin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fr-FR" sz="4000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sz="40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67544" y="1340768"/>
                <a:ext cx="8435280" cy="1152128"/>
              </a:xfrm>
              <a:blipFill rotWithShape="1">
                <a:blip r:embed="rId3"/>
                <a:stretch>
                  <a:fillRect b="-529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llipse 6"/>
          <p:cNvSpPr/>
          <p:nvPr/>
        </p:nvSpPr>
        <p:spPr>
          <a:xfrm>
            <a:off x="675656" y="4437112"/>
            <a:ext cx="1440160" cy="1589080"/>
          </a:xfrm>
          <a:prstGeom prst="ellipse">
            <a:avLst/>
          </a:prstGeom>
          <a:noFill/>
          <a:ln w="63500">
            <a:solidFill>
              <a:srgbClr val="66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0" y="2874610"/>
                <a:ext cx="9144000" cy="1337867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fr-FR" sz="240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2400" b="0" i="0" smtClean="0">
                              <a:latin typeface="Cambria Math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cos</m:t>
                          </m:r>
                        </m:e>
                        <m:sup>
                          <m:r>
                            <a:rPr lang="fr-FR" sz="2400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fr-FR" sz="24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fr-FR" sz="2400" b="0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fr-FR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2400" b="0" i="0" smtClean="0">
                              <a:latin typeface="Cambria Math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cos</m:t>
                          </m:r>
                          <m:f>
                            <m:fPr>
                              <m:ctrlPr>
                                <a:rPr lang="fr-FR" sz="2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2400" b="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fr-FR" sz="2400" b="0" i="1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sin</m:t>
                          </m:r>
                          <m:f>
                            <m:fPr>
                              <m:ctrlPr>
                                <a:rPr lang="fr-FR" sz="24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FR" sz="2400" b="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fr-FR" sz="2400" b="0" i="1" smtClean="0">
                                  <a:latin typeface="Cambria Math"/>
                                </a:rPr>
                                <m:t>3</m:t>
                              </m:r>
                            </m:den>
                          </m:f>
                          <m:r>
                            <a:rPr lang="fr-FR" sz="2400" b="0" i="0" smtClean="0"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sin</m:t>
                          </m:r>
                        </m:e>
                        <m:sup>
                          <m:r>
                            <a:rPr lang="fr-FR" sz="2400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fr-FR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fr-FR" sz="2400" b="0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fr-FR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cos</m:t>
                          </m:r>
                        </m:e>
                        <m:sup>
                          <m:r>
                            <a:rPr lang="fr-FR" sz="2400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fr-FR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fr-FR" sz="2400" b="0" i="1" smtClean="0">
                          <a:latin typeface="Cambria Math"/>
                        </a:rPr>
                        <m:t>−2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latin typeface="Cambria Math"/>
                        </a:rPr>
                        <m:t>cos</m:t>
                      </m:r>
                      <m:f>
                        <m:fPr>
                          <m:ctrlPr>
                            <a:rPr lang="fr-FR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m:rPr>
                          <m:sty m:val="p"/>
                        </m:rPr>
                        <a:rPr lang="fr-FR" sz="2400" b="0" i="0" smtClean="0">
                          <a:latin typeface="Cambria Math"/>
                        </a:rPr>
                        <m:t>sin</m:t>
                      </m:r>
                      <m:f>
                        <m:fPr>
                          <m:ctrlPr>
                            <a:rPr lang="fr-FR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  <m:r>
                        <a:rPr lang="fr-FR" sz="2400" b="0" i="0" smtClean="0">
                          <a:latin typeface="Cambria Math"/>
                        </a:rPr>
                        <m:t>+</m:t>
                      </m:r>
                      <m:sSup>
                        <m:sSupPr>
                          <m:ctrlPr>
                            <a:rPr lang="fr-FR" sz="2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sin</m:t>
                          </m:r>
                        </m:e>
                        <m:sup>
                          <m:r>
                            <a:rPr lang="fr-FR" sz="2400" b="0" i="0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fr-FR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fr-FR" sz="2400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</m:num>
                        <m:den>
                          <m:r>
                            <a:rPr lang="fr-FR" sz="2400" b="0" i="1" smtClean="0"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sz="2400" b="0" dirty="0" smtClean="0"/>
              </a:p>
              <a:p>
                <a:r>
                  <a:rPr lang="fr-FR" sz="2400" b="0" dirty="0" smtClean="0"/>
                  <a:t>   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latin typeface="Cambria Math"/>
                      </a:rPr>
                      <m:t>=1+1</m:t>
                    </m:r>
                  </m:oMath>
                </a14:m>
                <a:endParaRPr lang="fr-FR" sz="4000" dirty="0" smtClean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874610"/>
                <a:ext cx="9144000" cy="133786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Connecteur droit 7"/>
          <p:cNvCxnSpPr/>
          <p:nvPr/>
        </p:nvCxnSpPr>
        <p:spPr>
          <a:xfrm flipV="1">
            <a:off x="1907704" y="2966942"/>
            <a:ext cx="1368152" cy="576601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6105159" y="2909038"/>
            <a:ext cx="1368152" cy="576601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3723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2492897"/>
            <a:ext cx="9144000" cy="108012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fr-FR" sz="6600" b="1" cap="small" dirty="0" smtClean="0">
                <a:solidFill>
                  <a:srgbClr val="FF6600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6600" dirty="0"/>
          </a:p>
        </p:txBody>
      </p:sp>
    </p:spTree>
    <p:extLst>
      <p:ext uri="{BB962C8B-B14F-4D97-AF65-F5344CB8AC3E}">
        <p14:creationId xmlns:p14="http://schemas.microsoft.com/office/powerpoint/2010/main" val="347266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N°1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307356595"/>
                  </p:ext>
                </p:extLst>
              </p:nvPr>
            </p:nvGraphicFramePr>
            <p:xfrm>
              <a:off x="251520" y="3933056"/>
              <a:ext cx="8712968" cy="20162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13</m:t>
                                    </m:r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9</m:t>
                                    </m:r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23</m:t>
                                    </m:r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307356595"/>
                  </p:ext>
                </p:extLst>
              </p:nvPr>
            </p:nvGraphicFramePr>
            <p:xfrm>
              <a:off x="251520" y="3933056"/>
              <a:ext cx="8712968" cy="20162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55" t="-69417" r="-301397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2241" t="-69417" r="-202241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1676" t="-69417" r="-101676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2521" t="-69417" r="-1961" b="-485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600201"/>
                <a:ext cx="8435280" cy="1828800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>
                  <a:buNone/>
                </a:pPr>
                <a:r>
                  <a:rPr lang="fr-FR" sz="3200" dirty="0"/>
                  <a:t>M</a:t>
                </a:r>
                <a:r>
                  <a:rPr lang="fr-FR" sz="3200" dirty="0" smtClean="0"/>
                  <a:t> est le point image du nombre réel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sz="4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fr-FR" sz="440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fr-FR" sz="4400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fr-FR" sz="3200" dirty="0" smtClean="0"/>
                  <a:t>  sur un cercle trigonométrique.</a:t>
                </a:r>
              </a:p>
              <a:p>
                <a:pPr marL="0" indent="0">
                  <a:buNone/>
                </a:pPr>
                <a:r>
                  <a:rPr lang="fr-FR" sz="3200" dirty="0" smtClean="0"/>
                  <a:t>M est aussi le point image de …</a:t>
                </a:r>
                <a:endParaRPr lang="fr-FR" sz="32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600201"/>
                <a:ext cx="8435280" cy="1828800"/>
              </a:xfrm>
              <a:blipFill rotWithShape="1">
                <a:blip r:embed="rId3"/>
                <a:stretch>
                  <a:fillRect l="-1662" r="-2023" b="-6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3451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N°2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318837057"/>
                  </p:ext>
                </p:extLst>
              </p:nvPr>
            </p:nvGraphicFramePr>
            <p:xfrm>
              <a:off x="251520" y="3933056"/>
              <a:ext cx="8712968" cy="20162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fr-FR" sz="3600" i="1" smtClean="0"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fr-FR" sz="3600" b="0" i="1" smtClean="0">
                                            <a:latin typeface="Cambria Math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fr-FR" sz="3600" i="1" smtClean="0"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fr-FR" sz="3600" b="0" i="1" smtClean="0">
                                            <a:latin typeface="Cambria Math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318837057"/>
                  </p:ext>
                </p:extLst>
              </p:nvPr>
            </p:nvGraphicFramePr>
            <p:xfrm>
              <a:off x="251520" y="3933056"/>
              <a:ext cx="8712968" cy="20162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55" t="-69417" r="-301397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2241" t="-69417" r="-202241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1676" t="-69417" r="-101676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2521" t="-69417" r="-1961" b="-485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67544" y="1844824"/>
                <a:ext cx="8435280" cy="1828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400" b="0" i="0" smtClean="0">
                        <a:latin typeface="Cambria Math"/>
                      </a:rPr>
                      <m:t>cos</m:t>
                    </m:r>
                    <m:d>
                      <m:dPr>
                        <m:ctrlPr>
                          <a:rPr lang="fr-FR" sz="4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4400" b="0" i="1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ctrlPr>
                              <a:rPr lang="fr-FR" sz="4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4400" b="0" i="1" smtClean="0">
                                <a:latin typeface="Cambria Math"/>
                              </a:rPr>
                              <m:t>5</m:t>
                            </m:r>
                            <m:r>
                              <a:rPr lang="fr-FR" sz="44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fr-FR" sz="4400" b="0" i="1" smtClean="0">
                                <a:latin typeface="Cambria Math"/>
                              </a:rPr>
                              <m:t>6</m:t>
                            </m:r>
                          </m:den>
                        </m:f>
                      </m:e>
                    </m:d>
                  </m:oMath>
                </a14:m>
                <a:r>
                  <a:rPr lang="fr-FR" sz="4400" dirty="0" smtClean="0"/>
                  <a:t> est égal à…</a:t>
                </a:r>
                <a:endParaRPr lang="fr-FR" sz="44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67544" y="1844824"/>
                <a:ext cx="8435280" cy="182880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225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N°3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87284248"/>
                  </p:ext>
                </p:extLst>
              </p:nvPr>
            </p:nvGraphicFramePr>
            <p:xfrm>
              <a:off x="251520" y="3933056"/>
              <a:ext cx="8712968" cy="20162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fr-FR" sz="3600" i="1" smtClean="0"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fr-FR" sz="3600" b="0" i="1" smtClean="0">
                                            <a:latin typeface="Cambria Math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ad>
                                      <m:radPr>
                                        <m:degHide m:val="on"/>
                                        <m:ctrlPr>
                                          <a:rPr lang="fr-FR" sz="3600" i="1" smtClean="0">
                                            <a:latin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fr-FR" sz="3600" b="0" i="1" smtClean="0">
                                            <a:latin typeface="Cambria Math"/>
                                          </a:rPr>
                                          <m:t>3</m:t>
                                        </m:r>
                                      </m:e>
                                    </m:rad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87284248"/>
                  </p:ext>
                </p:extLst>
              </p:nvPr>
            </p:nvGraphicFramePr>
            <p:xfrm>
              <a:off x="251520" y="3933056"/>
              <a:ext cx="8712968" cy="20162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55" t="-69417" r="-301397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2241" t="-69417" r="-202241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1676" t="-69417" r="-101676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2521" t="-69417" r="-1961" b="-485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67544" y="1844824"/>
                <a:ext cx="8435280" cy="1828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400" b="0" i="0" smtClean="0">
                        <a:latin typeface="Cambria Math"/>
                      </a:rPr>
                      <m:t>sin</m:t>
                    </m:r>
                    <m:d>
                      <m:dPr>
                        <m:ctrlPr>
                          <a:rPr lang="fr-FR" sz="4400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fr-FR" sz="4400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fr-FR" sz="4400" b="0" i="1" smtClean="0">
                                <a:latin typeface="Cambria Math"/>
                              </a:rPr>
                              <m:t>7</m:t>
                            </m:r>
                            <m:r>
                              <a:rPr lang="fr-FR" sz="4400" b="0" i="1" smtClean="0">
                                <a:latin typeface="Cambria Math"/>
                                <a:ea typeface="Cambria Math"/>
                              </a:rPr>
                              <m:t>𝜋</m:t>
                            </m:r>
                          </m:num>
                          <m:den>
                            <m:r>
                              <a:rPr lang="fr-FR" sz="4400" b="0" i="1" smtClean="0">
                                <a:latin typeface="Cambria Math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r>
                  <a:rPr lang="fr-FR" sz="4400" dirty="0" smtClean="0"/>
                  <a:t> est égal à…</a:t>
                </a:r>
                <a:endParaRPr lang="fr-FR" sz="44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67544" y="1844824"/>
                <a:ext cx="8435280" cy="1828800"/>
              </a:xfr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94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N°4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931748758"/>
                  </p:ext>
                </p:extLst>
              </p:nvPr>
            </p:nvGraphicFramePr>
            <p:xfrm>
              <a:off x="251520" y="2550534"/>
              <a:ext cx="8712968" cy="3398746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3743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269770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z="3200" b="0" i="0" smtClean="0">
                                    <a:latin typeface="Cambria Math"/>
                                  </a:rPr>
                                  <m:t>sin</m:t>
                                </m:r>
                                <m:f>
                                  <m:fPr>
                                    <m:ctrlPr>
                                      <a:rPr lang="fr-FR" sz="32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sz="32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</m:den>
                                </m:f>
                                <m:r>
                                  <a:rPr lang="fr-FR" sz="3200" i="1" smtClean="0">
                                    <a:latin typeface="Cambria Math"/>
                                    <a:ea typeface="Cambria Math"/>
                                  </a:rPr>
                                  <m:t>&gt;</m:t>
                                </m:r>
                                <m:r>
                                  <a:rPr lang="fr-FR" sz="32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  <a:p>
                          <a:pPr algn="ctr"/>
                          <a:r>
                            <a:rPr lang="fr-FR" sz="3200" b="0" dirty="0" smtClean="0">
                              <a:ea typeface="Cambria Math"/>
                            </a:rPr>
                            <a:t>et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z="3200" b="0" i="0" smtClean="0">
                                    <a:latin typeface="Cambria Math"/>
                                  </a:rPr>
                                  <m:t>cos</m:t>
                                </m:r>
                                <m:f>
                                  <m:fPr>
                                    <m:ctrlPr>
                                      <a:rPr lang="fr-FR" sz="32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sz="32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</m:den>
                                </m:f>
                                <m:r>
                                  <a:rPr lang="fr-FR" sz="3200" i="1" smtClean="0">
                                    <a:latin typeface="Cambria Math"/>
                                    <a:ea typeface="Cambria Math"/>
                                  </a:rPr>
                                  <m:t>&gt;</m:t>
                                </m:r>
                                <m:r>
                                  <a:rPr lang="fr-FR" sz="32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z="3200" b="0" i="0" smtClean="0">
                                    <a:latin typeface="Cambria Math"/>
                                  </a:rPr>
                                  <m:t>sin</m:t>
                                </m:r>
                                <m:f>
                                  <m:fPr>
                                    <m:ctrlPr>
                                      <a:rPr lang="fr-FR" sz="32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sz="32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</m:den>
                                </m:f>
                                <m:r>
                                  <a:rPr lang="fr-FR" sz="3200" i="1" smtClean="0">
                                    <a:latin typeface="Cambria Math"/>
                                    <a:ea typeface="Cambria Math"/>
                                  </a:rPr>
                                  <m:t>&gt;</m:t>
                                </m:r>
                                <m:r>
                                  <a:rPr lang="fr-FR" sz="32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  <a:p>
                          <a:pPr algn="ctr"/>
                          <a:r>
                            <a:rPr lang="fr-FR" sz="3200" b="0" dirty="0" smtClean="0">
                              <a:ea typeface="Cambria Math"/>
                            </a:rPr>
                            <a:t>et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z="3200" b="0" i="0" smtClean="0">
                                    <a:latin typeface="Cambria Math"/>
                                  </a:rPr>
                                  <m:t>cos</m:t>
                                </m:r>
                                <m:f>
                                  <m:fPr>
                                    <m:ctrlPr>
                                      <a:rPr lang="fr-FR" sz="32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sz="32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</m:den>
                                </m:f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&lt;</m:t>
                                </m:r>
                                <m:r>
                                  <a:rPr lang="fr-FR" sz="32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z="3200" b="0" i="0" smtClean="0">
                                    <a:latin typeface="Cambria Math"/>
                                  </a:rPr>
                                  <m:t>sin</m:t>
                                </m:r>
                                <m:f>
                                  <m:fPr>
                                    <m:ctrlPr>
                                      <a:rPr lang="fr-FR" sz="32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sz="32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</m:den>
                                </m:f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&lt;</m:t>
                                </m:r>
                                <m:r>
                                  <a:rPr lang="fr-FR" sz="32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  <a:p>
                          <a:pPr algn="ctr"/>
                          <a:r>
                            <a:rPr lang="fr-FR" sz="3200" b="0" dirty="0" smtClean="0">
                              <a:ea typeface="Cambria Math"/>
                            </a:rPr>
                            <a:t>et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z="3200" b="0" i="0" smtClean="0">
                                    <a:latin typeface="Cambria Math"/>
                                  </a:rPr>
                                  <m:t>cos</m:t>
                                </m:r>
                                <m:f>
                                  <m:fPr>
                                    <m:ctrlPr>
                                      <a:rPr lang="fr-FR" sz="32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sz="32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</m:den>
                                </m:f>
                                <m:r>
                                  <a:rPr lang="fr-FR" sz="3200" i="1" smtClean="0">
                                    <a:latin typeface="Cambria Math"/>
                                    <a:ea typeface="Cambria Math"/>
                                  </a:rPr>
                                  <m:t>&gt;</m:t>
                                </m:r>
                                <m:r>
                                  <a:rPr lang="fr-FR" sz="32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z="3200" b="0" i="0" smtClean="0">
                                    <a:latin typeface="Cambria Math"/>
                                  </a:rPr>
                                  <m:t>sin</m:t>
                                </m:r>
                                <m:f>
                                  <m:fPr>
                                    <m:ctrlPr>
                                      <a:rPr lang="fr-FR" sz="32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sz="32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</m:den>
                                </m:f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&lt;</m:t>
                                </m:r>
                                <m:r>
                                  <a:rPr lang="fr-FR" sz="32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  <a:p>
                          <a:pPr algn="ctr"/>
                          <a:r>
                            <a:rPr lang="fr-FR" sz="3200" b="0" dirty="0" smtClean="0">
                              <a:ea typeface="Cambria Math"/>
                            </a:rPr>
                            <a:t>et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fr-FR" sz="3200" b="0" i="0" smtClean="0">
                                    <a:latin typeface="Cambria Math"/>
                                  </a:rPr>
                                  <m:t>cos</m:t>
                                </m:r>
                                <m:f>
                                  <m:fPr>
                                    <m:ctrlPr>
                                      <a:rPr lang="fr-FR" sz="32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sz="32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2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</m:den>
                                </m:f>
                                <m:r>
                                  <a:rPr lang="fr-FR" sz="3200" b="0" i="1" smtClean="0">
                                    <a:latin typeface="Cambria Math"/>
                                  </a:rPr>
                                  <m:t>&lt;</m:t>
                                </m:r>
                                <m:r>
                                  <a:rPr lang="fr-FR" sz="3200" b="0" i="1" smtClean="0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fr-FR" sz="3200" b="0" dirty="0" smtClean="0">
                            <a:ea typeface="Cambria Math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931748758"/>
                  </p:ext>
                </p:extLst>
              </p:nvPr>
            </p:nvGraphicFramePr>
            <p:xfrm>
              <a:off x="251520" y="2550534"/>
              <a:ext cx="8712968" cy="3398746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010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269770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55" t="-30023" r="-301397" b="-22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2241" t="-30023" r="-202241" b="-22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1676" t="-30023" r="-101676" b="-22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2521" t="-30023" r="-1961" b="-225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Espace réservé du contenu 5"/>
          <p:cNvSpPr>
            <a:spLocks noGrp="1"/>
          </p:cNvSpPr>
          <p:nvPr>
            <p:ph sz="half" idx="1"/>
          </p:nvPr>
        </p:nvSpPr>
        <p:spPr>
          <a:xfrm>
            <a:off x="251520" y="1484784"/>
            <a:ext cx="8640960" cy="8206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 smtClean="0"/>
              <a:t>Les affirmations vraies sont…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52350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N°5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371691790"/>
                  </p:ext>
                </p:extLst>
              </p:nvPr>
            </p:nvGraphicFramePr>
            <p:xfrm>
              <a:off x="251520" y="3933056"/>
              <a:ext cx="8712968" cy="20162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2371691790"/>
                  </p:ext>
                </p:extLst>
              </p:nvPr>
            </p:nvGraphicFramePr>
            <p:xfrm>
              <a:off x="251520" y="3933056"/>
              <a:ext cx="8712968" cy="20162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55" t="-69417" r="-301397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2241" t="-69417" r="-202241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1676" t="-69417" r="-101676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2521" t="-69417" r="-1961" b="-485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600201"/>
                <a:ext cx="8435280" cy="1828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sz="4000" dirty="0" smtClean="0"/>
                  <a:t>Un réel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fr-FR" sz="4000" dirty="0" smtClean="0"/>
                  <a:t> de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4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4000" b="0" i="1" smtClean="0">
                            <a:latin typeface="Cambria Math"/>
                          </a:rPr>
                          <m:t>0;2</m:t>
                        </m:r>
                        <m:r>
                          <a:rPr lang="fr-FR" sz="40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</m:d>
                  </m:oMath>
                </a14:m>
                <a:r>
                  <a:rPr lang="fr-FR" sz="4000" dirty="0" smtClean="0"/>
                  <a:t> tel que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 b="0" i="0" smtClean="0">
                        <a:latin typeface="Cambria Math"/>
                      </a:rPr>
                      <m:t>cos</m:t>
                    </m:r>
                    <m:r>
                      <a:rPr lang="fr-FR" sz="4000" b="0" i="1" smtClean="0">
                        <a:latin typeface="Cambria Math"/>
                      </a:rPr>
                      <m:t>𝑥</m:t>
                    </m:r>
                    <m:r>
                      <a:rPr lang="fr-FR" sz="4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fr-FR" sz="4000" b="0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fr-FR" sz="40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fr-FR" sz="4000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fr-FR" sz="40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sz="4000" dirty="0" smtClean="0"/>
                  <a:t> est…</a:t>
                </a:r>
                <a:endParaRPr lang="fr-FR" sz="40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600201"/>
                <a:ext cx="8435280" cy="1828800"/>
              </a:xfrm>
              <a:blipFill rotWithShape="1">
                <a:blip r:embed="rId3"/>
                <a:stretch>
                  <a:fillRect l="-2529" b="-5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38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N°6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683767693"/>
                  </p:ext>
                </p:extLst>
              </p:nvPr>
            </p:nvGraphicFramePr>
            <p:xfrm>
              <a:off x="251520" y="3933056"/>
              <a:ext cx="8712968" cy="20162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fr-FR" sz="3600" b="0" i="1" smtClean="0">
                                    <a:latin typeface="Cambria Math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7</m:t>
                                    </m:r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fr-FR" sz="3600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5</m:t>
                                    </m:r>
                                    <m:r>
                                      <a:rPr lang="fr-FR" sz="3600" b="0" i="1" smtClean="0">
                                        <a:latin typeface="Cambria Math"/>
                                        <a:ea typeface="Cambria Math"/>
                                      </a:rPr>
                                      <m:t>𝜋</m:t>
                                    </m:r>
                                  </m:num>
                                  <m:den>
                                    <m:r>
                                      <a:rPr lang="fr-FR" sz="3600" b="0" i="1" smtClean="0">
                                        <a:latin typeface="Cambria Math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fr-FR" sz="3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1683767693"/>
                  </p:ext>
                </p:extLst>
              </p:nvPr>
            </p:nvGraphicFramePr>
            <p:xfrm>
              <a:off x="251520" y="3933056"/>
              <a:ext cx="8712968" cy="2016224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178242"/>
                    <a:gridCol w="2178242"/>
                    <a:gridCol w="2178242"/>
                    <a:gridCol w="2178242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955" t="-69417" r="-301397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2241" t="-69417" r="-202241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1676" t="-69417" r="-101676" b="-48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2521" t="-69417" r="-1961" b="-4854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Espace réservé du contenu 5"/>
              <p:cNvSpPr>
                <a:spLocks noGrp="1"/>
              </p:cNvSpPr>
              <p:nvPr>
                <p:ph sz="half" idx="1"/>
              </p:nvPr>
            </p:nvSpPr>
            <p:spPr>
              <a:xfrm>
                <a:off x="251520" y="1600201"/>
                <a:ext cx="8640960" cy="182880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fr-FR" sz="4000" dirty="0" smtClean="0"/>
                  <a:t>Un réel </a:t>
                </a:r>
                <a14:m>
                  <m:oMath xmlns:m="http://schemas.openxmlformats.org/officeDocument/2006/math">
                    <m:r>
                      <a:rPr lang="fr-FR" sz="4000" b="0" i="1" smtClean="0">
                        <a:latin typeface="Cambria Math"/>
                      </a:rPr>
                      <m:t>𝑥</m:t>
                    </m:r>
                  </m:oMath>
                </a14:m>
                <a:r>
                  <a:rPr lang="fr-FR" sz="4000" dirty="0" smtClean="0"/>
                  <a:t> de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400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fr-FR" sz="4000" b="0" i="1" smtClean="0">
                            <a:latin typeface="Cambria Math"/>
                          </a:rPr>
                          <m:t>0;2</m:t>
                        </m:r>
                        <m:r>
                          <a:rPr lang="fr-FR" sz="40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</m:e>
                    </m:d>
                  </m:oMath>
                </a14:m>
                <a:r>
                  <a:rPr lang="fr-FR" sz="4000" dirty="0" smtClean="0"/>
                  <a:t> tel que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4000">
                        <a:latin typeface="Cambria Math"/>
                      </a:rPr>
                      <m:t>s</m:t>
                    </m:r>
                    <m:r>
                      <m:rPr>
                        <m:sty m:val="p"/>
                      </m:rPr>
                      <a:rPr lang="fr-FR" sz="4000" b="0" i="0" smtClean="0">
                        <a:latin typeface="Cambria Math"/>
                      </a:rPr>
                      <m:t>in</m:t>
                    </m:r>
                    <m:r>
                      <a:rPr lang="fr-FR" sz="4000" b="0" i="1" smtClean="0">
                        <a:latin typeface="Cambria Math"/>
                      </a:rPr>
                      <m:t>𝑥</m:t>
                    </m:r>
                    <m:r>
                      <a:rPr lang="fr-FR" sz="4000" b="0" i="1" smtClean="0">
                        <a:latin typeface="Cambria Math"/>
                      </a:rPr>
                      <m:t>=−</m:t>
                    </m:r>
                    <m:f>
                      <m:fPr>
                        <m:ctrlPr>
                          <a:rPr lang="fr-FR" sz="4000" b="0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fr-FR" sz="40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fr-FR" sz="4000" b="0" i="1" smtClean="0">
                                <a:latin typeface="Cambria Math"/>
                              </a:rPr>
                              <m:t>2</m:t>
                            </m:r>
                          </m:e>
                        </m:rad>
                      </m:num>
                      <m:den>
                        <m:r>
                          <a:rPr lang="fr-FR" sz="40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fr-FR" sz="4000" dirty="0" smtClean="0"/>
                  <a:t> est…</a:t>
                </a:r>
                <a:endParaRPr lang="fr-FR" sz="4000" dirty="0"/>
              </a:p>
            </p:txBody>
          </p:sp>
        </mc:Choice>
        <mc:Fallback xmlns="">
          <p:sp>
            <p:nvSpPr>
              <p:cNvPr id="6" name="Espace réservé du contenu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51520" y="1600201"/>
                <a:ext cx="8640960" cy="1828800"/>
              </a:xfrm>
              <a:blipFill rotWithShape="1">
                <a:blip r:embed="rId3"/>
                <a:stretch>
                  <a:fillRect l="-2468" b="-533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3776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N°7</a:t>
            </a:r>
            <a:endParaRPr lang="fr-FR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251520" y="1700808"/>
            <a:ext cx="8640960" cy="8206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4000" dirty="0" smtClean="0"/>
              <a:t>Les affirmations vraies sont…</a:t>
            </a:r>
            <a:endParaRPr lang="fr-FR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260420252"/>
                  </p:ext>
                </p:extLst>
              </p:nvPr>
            </p:nvGraphicFramePr>
            <p:xfrm>
              <a:off x="107504" y="3356992"/>
              <a:ext cx="8928992" cy="2556998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088232"/>
                    <a:gridCol w="2376264"/>
                    <a:gridCol w="2088232"/>
                    <a:gridCol w="2376264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25754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800" dirty="0" smtClean="0"/>
                            <a:t>Si</a:t>
                          </a:r>
                          <a:r>
                            <a:rPr lang="fr-FR" sz="28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baseline="0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2800" b="0" i="1" baseline="0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fr-FR" sz="2800" b="0" i="1" baseline="0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endParaRPr lang="fr-FR" sz="2800" b="0" baseline="0" dirty="0" smtClean="0"/>
                        </a:p>
                        <a:p>
                          <a:pPr algn="ctr"/>
                          <a:r>
                            <a:rPr lang="fr-FR" sz="2800" dirty="0" smtClean="0"/>
                            <a:t>alors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2800" b="0" i="0" smtClean="0">
                                  <a:latin typeface="Cambria Math"/>
                                </a:rPr>
                                <m:t>sin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fr-FR" sz="2800" b="0" i="0" smtClean="0">
                                  <a:latin typeface="Cambria Math"/>
                                </a:rPr>
                                <m:t>sin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endParaRPr lang="fr-FR" sz="2800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fr-FR" sz="2800" dirty="0" smtClean="0">
                                    <a:latin typeface="Cambria Math"/>
                                  </a:rPr>
                                  <m:t>S</m:t>
                                </m:r>
                                <m:r>
                                  <m:rPr>
                                    <m:nor/>
                                  </m:rPr>
                                  <a:rPr lang="fr-FR" sz="2800" b="0" i="0" dirty="0" smtClean="0">
                                    <a:latin typeface="Cambria Math"/>
                                  </a:rPr>
                                  <m:t>i</m:t>
                                </m:r>
                                <m:r>
                                  <m:rPr>
                                    <m:nor/>
                                  </m:rPr>
                                  <a:rPr lang="fr-FR" sz="2800" dirty="0" smtClean="0"/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800" b="0" i="0" smtClean="0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=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800" b="0" i="0" smtClean="0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fr-FR" sz="2800" i="0" dirty="0" smtClean="0"/>
                        </a:p>
                        <a:p>
                          <a:pPr algn="ctr"/>
                          <a:r>
                            <a:rPr lang="fr-FR" sz="2800" i="0" dirty="0" smtClean="0"/>
                            <a:t>alors</a:t>
                          </a:r>
                        </a:p>
                        <a:p>
                          <a:pPr algn="ctr"/>
                          <a:r>
                            <a:rPr lang="fr-FR" sz="2800" i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=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endParaRPr lang="fr-FR" sz="2800" i="0" dirty="0"/>
                        </a:p>
                        <a:p>
                          <a:pPr algn="ctr"/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2800" dirty="0" smtClean="0"/>
                            <a:t>Si</a:t>
                          </a:r>
                          <a:r>
                            <a:rPr lang="fr-FR" sz="28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baseline="0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2800" b="0" i="1" baseline="0" smtClean="0">
                                  <a:latin typeface="Cambria Math"/>
                                  <a:ea typeface="Cambria Math"/>
                                </a:rPr>
                                <m:t>≠</m:t>
                              </m:r>
                              <m:r>
                                <a:rPr lang="fr-FR" sz="2800" b="0" i="1" baseline="0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endParaRPr lang="fr-FR" sz="2800" b="0" baseline="0" dirty="0" smtClean="0"/>
                        </a:p>
                        <a:p>
                          <a:pPr algn="ctr"/>
                          <a:r>
                            <a:rPr lang="fr-FR" sz="2800" dirty="0" smtClean="0"/>
                            <a:t>alors 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fr-FR" sz="2800" b="0" i="0" smtClean="0">
                                  <a:latin typeface="Cambria Math"/>
                                </a:rPr>
                                <m:t>sin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≠</m:t>
                              </m:r>
                              <m:r>
                                <m:rPr>
                                  <m:sty m:val="p"/>
                                </m:rPr>
                                <a:rPr lang="fr-FR" sz="2800" b="0" i="0" smtClean="0">
                                  <a:latin typeface="Cambria Math"/>
                                </a:rPr>
                                <m:t>sin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endParaRPr lang="fr-FR" sz="2800" i="0" dirty="0"/>
                        </a:p>
                        <a:p>
                          <a:pPr algn="ctr"/>
                          <a:endParaRPr lang="fr-FR" sz="2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nor/>
                                  </m:rPr>
                                  <a:rPr lang="fr-FR" sz="2800" dirty="0" smtClean="0">
                                    <a:latin typeface="Cambria Math"/>
                                  </a:rPr>
                                  <m:t>S</m:t>
                                </m:r>
                                <m:r>
                                  <m:rPr>
                                    <m:nor/>
                                  </m:rPr>
                                  <a:rPr lang="fr-FR" sz="2800" b="0" i="0" dirty="0" smtClean="0">
                                    <a:latin typeface="Cambria Math"/>
                                  </a:rPr>
                                  <m:t>i</m:t>
                                </m:r>
                                <m:r>
                                  <m:rPr>
                                    <m:nor/>
                                  </m:rPr>
                                  <a:rPr lang="fr-FR" sz="2800" dirty="0" smtClean="0"/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800" b="0" i="0" smtClean="0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fr-FR" sz="2800" b="0" i="1" smtClean="0">
                                    <a:latin typeface="Cambria Math"/>
                                    <a:ea typeface="Cambria Math"/>
                                  </a:rPr>
                                  <m:t>≠</m:t>
                                </m:r>
                                <m:r>
                                  <m:rPr>
                                    <m:sty m:val="p"/>
                                  </m:rPr>
                                  <a:rPr lang="fr-FR" sz="2800" b="0" i="0" smtClean="0">
                                    <a:latin typeface="Cambria Math"/>
                                  </a:rPr>
                                  <m:t>sin</m:t>
                                </m:r>
                                <m:r>
                                  <a:rPr lang="fr-FR" sz="2800" b="0" i="1" smtClean="0">
                                    <a:latin typeface="Cambria Math"/>
                                  </a:rPr>
                                  <m:t>𝑦</m:t>
                                </m:r>
                              </m:oMath>
                            </m:oMathPara>
                          </a14:m>
                          <a:endParaRPr lang="fr-FR" sz="2800" i="0" dirty="0" smtClean="0"/>
                        </a:p>
                        <a:p>
                          <a:pPr algn="ctr"/>
                          <a:r>
                            <a:rPr lang="fr-FR" sz="2800" i="0" dirty="0" smtClean="0"/>
                            <a:t>alors</a:t>
                          </a:r>
                        </a:p>
                        <a:p>
                          <a:pPr algn="ctr"/>
                          <a:r>
                            <a:rPr lang="fr-FR" sz="2800" i="0" dirty="0" smtClean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fr-FR" sz="28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lang="fr-FR" sz="2800" b="0" i="1" smtClean="0">
                                  <a:latin typeface="Cambria Math"/>
                                  <a:ea typeface="Cambria Math"/>
                                </a:rPr>
                                <m:t>≠</m:t>
                              </m:r>
                              <m:r>
                                <a:rPr lang="fr-FR" sz="2800" b="0" i="1" smtClean="0">
                                  <a:latin typeface="Cambria Math"/>
                                </a:rPr>
                                <m:t>𝑦</m:t>
                              </m:r>
                            </m:oMath>
                          </a14:m>
                          <a:endParaRPr lang="fr-FR" sz="2800" i="0" dirty="0"/>
                        </a:p>
                        <a:p>
                          <a:pPr algn="ctr"/>
                          <a:endParaRPr lang="fr-FR" sz="28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Espace réservé du contenu 4"/>
              <p:cNvGraphicFramePr>
                <a:graphicFrameLocks noGrp="1"/>
              </p:cNvGraphicFramePr>
              <p:nvPr>
                <p:ph sz="half" idx="2"/>
                <p:extLst>
                  <p:ext uri="{D42A27DB-BD31-4B8C-83A1-F6EECF244321}">
                    <p14:modId xmlns:p14="http://schemas.microsoft.com/office/powerpoint/2010/main" val="3260420252"/>
                  </p:ext>
                </p:extLst>
              </p:nvPr>
            </p:nvGraphicFramePr>
            <p:xfrm>
              <a:off x="107504" y="3356992"/>
              <a:ext cx="8928992" cy="2556998"/>
            </p:xfrm>
            <a:graphic>
              <a:graphicData uri="http://schemas.openxmlformats.org/drawingml/2006/table">
                <a:tbl>
                  <a:tblPr firstRow="1">
                    <a:tableStyleId>{08FB837D-C827-4EFA-A057-4D05807E0F7C}</a:tableStyleId>
                  </a:tblPr>
                  <a:tblGrid>
                    <a:gridCol w="2088232"/>
                    <a:gridCol w="2376264"/>
                    <a:gridCol w="2088232"/>
                    <a:gridCol w="2376264"/>
                  </a:tblGrid>
                  <a:tr h="75867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A</a:t>
                          </a:r>
                          <a:endParaRPr lang="fr-FR" sz="40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chemeClr val="accent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B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C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fr-FR" sz="4000" dirty="0" smtClean="0"/>
                            <a:t>D</a:t>
                          </a:r>
                          <a:endParaRPr lang="fr-FR" sz="4000"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1798320"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47" t="-48136" r="-330117" b="-33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89487" t="-48136" r="-189487" b="-33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16082" t="-48136" r="-116082" b="-33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fr-FR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77179" t="-48136" r="-1795" b="-33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88692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1220</Words>
  <Application>Microsoft Office PowerPoint</Application>
  <PresentationFormat>Affichage à l'écran (4:3)</PresentationFormat>
  <Paragraphs>248</Paragraphs>
  <Slides>24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5" baseType="lpstr">
      <vt:lpstr>Thème Office</vt:lpstr>
      <vt:lpstr>Trigonométrie Série 9</vt:lpstr>
      <vt:lpstr>Présentation PowerPoint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Correction</vt:lpstr>
      <vt:lpstr>N°1</vt:lpstr>
      <vt:lpstr>N°2</vt:lpstr>
      <vt:lpstr>N°3</vt:lpstr>
      <vt:lpstr>N°4</vt:lpstr>
      <vt:lpstr>N°5</vt:lpstr>
      <vt:lpstr>N°6</vt:lpstr>
      <vt:lpstr>N°7</vt:lpstr>
      <vt:lpstr>N°8</vt:lpstr>
      <vt:lpstr>N°9</vt:lpstr>
      <vt:lpstr>N°10</vt:lpstr>
      <vt:lpstr>Présentation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auderi</dc:creator>
  <cp:lastModifiedBy>auderi</cp:lastModifiedBy>
  <cp:revision>192</cp:revision>
  <dcterms:created xsi:type="dcterms:W3CDTF">2014-06-17T12:14:02Z</dcterms:created>
  <dcterms:modified xsi:type="dcterms:W3CDTF">2016-07-02T14:31:27Z</dcterms:modified>
</cp:coreProperties>
</file>