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86" r:id="rId4"/>
    <p:sldId id="287" r:id="rId5"/>
    <p:sldId id="288" r:id="rId6"/>
    <p:sldId id="290" r:id="rId7"/>
    <p:sldId id="291" r:id="rId8"/>
    <p:sldId id="292" r:id="rId9"/>
    <p:sldId id="293" r:id="rId10"/>
    <p:sldId id="294" r:id="rId11"/>
    <p:sldId id="295" r:id="rId12"/>
    <p:sldId id="296" r:id="rId13"/>
    <p:sldId id="297" r:id="rId1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FF0066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2365F5-18BA-4917-831F-B81464599174}" type="datetimeFigureOut">
              <a:rPr lang="fr-FR" smtClean="0"/>
              <a:t>13/04/2016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F64D0A-323E-4506-A92D-C255CC739F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01880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08F80-3D5F-41C6-8D90-4256475D45CD}" type="datetimeFigureOut">
              <a:rPr lang="fr-FR" smtClean="0"/>
              <a:t>13/04/2016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96B-0597-4158-A2F5-FD79A1FB44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50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08F80-3D5F-41C6-8D90-4256475D45CD}" type="datetimeFigureOut">
              <a:rPr lang="fr-FR" smtClean="0"/>
              <a:t>13/04/2016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96B-0597-4158-A2F5-FD79A1FB44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8589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08F80-3D5F-41C6-8D90-4256475D45CD}" type="datetimeFigureOut">
              <a:rPr lang="fr-FR" smtClean="0"/>
              <a:t>13/04/2016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96B-0597-4158-A2F5-FD79A1FB44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4025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08F80-3D5F-41C6-8D90-4256475D45CD}" type="datetimeFigureOut">
              <a:rPr lang="fr-FR" smtClean="0"/>
              <a:t>13/04/2016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96B-0597-4158-A2F5-FD79A1FB44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8145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08F80-3D5F-41C6-8D90-4256475D45CD}" type="datetimeFigureOut">
              <a:rPr lang="fr-FR" smtClean="0"/>
              <a:t>13/04/2016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96B-0597-4158-A2F5-FD79A1FB44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0862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08F80-3D5F-41C6-8D90-4256475D45CD}" type="datetimeFigureOut">
              <a:rPr lang="fr-FR" smtClean="0"/>
              <a:t>13/04/2016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96B-0597-4158-A2F5-FD79A1FB44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08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08F80-3D5F-41C6-8D90-4256475D45CD}" type="datetimeFigureOut">
              <a:rPr lang="fr-FR" smtClean="0"/>
              <a:t>13/04/2016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96B-0597-4158-A2F5-FD79A1FB44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1040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08F80-3D5F-41C6-8D90-4256475D45CD}" type="datetimeFigureOut">
              <a:rPr lang="fr-FR" smtClean="0"/>
              <a:t>13/04/2016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96B-0597-4158-A2F5-FD79A1FB44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2750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08F80-3D5F-41C6-8D90-4256475D45CD}" type="datetimeFigureOut">
              <a:rPr lang="fr-FR" smtClean="0"/>
              <a:t>13/04/2016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96B-0597-4158-A2F5-FD79A1FB44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9079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08F80-3D5F-41C6-8D90-4256475D45CD}" type="datetimeFigureOut">
              <a:rPr lang="fr-FR" smtClean="0"/>
              <a:t>13/04/2016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96B-0597-4158-A2F5-FD79A1FB44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4496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08F80-3D5F-41C6-8D90-4256475D45CD}" type="datetimeFigureOut">
              <a:rPr lang="fr-FR" smtClean="0"/>
              <a:t>13/04/2016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1396B-0597-4158-A2F5-FD79A1FB44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1020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F08F80-3D5F-41C6-8D90-4256475D45CD}" type="datetimeFigureOut">
              <a:rPr lang="fr-FR" smtClean="0"/>
              <a:t>13/04/2016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1396B-0597-4158-A2F5-FD79A1FB44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1533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1844824"/>
            <a:ext cx="9144000" cy="1872208"/>
          </a:xfrm>
        </p:spPr>
        <p:txBody>
          <a:bodyPr>
            <a:noAutofit/>
          </a:bodyPr>
          <a:lstStyle/>
          <a:p>
            <a:r>
              <a:rPr lang="fr-FR" sz="6600" b="1" cap="small" dirty="0" smtClean="0">
                <a:solidFill>
                  <a:srgbClr val="FF6600"/>
                </a:solidFill>
                <a:latin typeface="Georgia" pitchFamily="18" charset="0"/>
                <a:cs typeface="Arial" pitchFamily="34" charset="0"/>
              </a:rPr>
              <a:t>Trigonométrie</a:t>
            </a:r>
            <a:br>
              <a:rPr lang="fr-FR" sz="6600" b="1" cap="small" dirty="0" smtClean="0">
                <a:solidFill>
                  <a:srgbClr val="FF6600"/>
                </a:solidFill>
                <a:latin typeface="Georgia" pitchFamily="18" charset="0"/>
                <a:cs typeface="Arial" pitchFamily="34" charset="0"/>
              </a:rPr>
            </a:br>
            <a:r>
              <a:rPr lang="fr-FR" sz="6600" b="1" cap="small" dirty="0" smtClean="0">
                <a:solidFill>
                  <a:srgbClr val="FF6600"/>
                </a:solidFill>
                <a:latin typeface="Georgia" pitchFamily="18" charset="0"/>
                <a:cs typeface="Arial" pitchFamily="34" charset="0"/>
              </a:rPr>
              <a:t>Série 8</a:t>
            </a:r>
            <a:endParaRPr lang="fr-FR" sz="6600" dirty="0">
              <a:solidFill>
                <a:srgbClr val="FF6600"/>
              </a:solidFill>
            </a:endParaRPr>
          </a:p>
        </p:txBody>
      </p:sp>
      <p:sp>
        <p:nvSpPr>
          <p:cNvPr id="3" name="Titre 1"/>
          <p:cNvSpPr txBox="1">
            <a:spLocks/>
          </p:cNvSpPr>
          <p:nvPr/>
        </p:nvSpPr>
        <p:spPr bwMode="auto">
          <a:xfrm>
            <a:off x="0" y="4581128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fr-FR" sz="2400" dirty="0">
                <a:solidFill>
                  <a:srgbClr val="FF6600"/>
                </a:solidFill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411569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N°8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0" y="2204864"/>
                <a:ext cx="9144000" cy="3384376"/>
              </a:xfrm>
              <a:ln w="63500">
                <a:solidFill>
                  <a:srgbClr val="FF9900"/>
                </a:solidFill>
              </a:ln>
            </p:spPr>
            <p:txBody>
              <a:bodyPr>
                <a:normAutofit fontScale="92500"/>
              </a:bodyPr>
              <a:lstStyle/>
              <a:p>
                <a:pPr marL="0" indent="0" algn="ctr">
                  <a:buNone/>
                </a:pPr>
                <a:endParaRPr lang="fr-FR" sz="1000" b="0" i="1" dirty="0" smtClean="0">
                  <a:latin typeface="Cambria Math"/>
                </a:endParaRPr>
              </a:p>
              <a:p>
                <a:pPr marL="0" indent="0" algn="ctr">
                  <a:buNone/>
                </a:pPr>
                <a:r>
                  <a:rPr lang="fr-FR" sz="6000" b="0" dirty="0" smtClean="0"/>
                  <a:t>Si </a:t>
                </a:r>
                <a14:m>
                  <m:oMath xmlns:m="http://schemas.openxmlformats.org/officeDocument/2006/math">
                    <m:r>
                      <a:rPr lang="fr-FR" sz="6000" b="0" i="1" smtClean="0">
                        <a:latin typeface="Cambria Math"/>
                      </a:rPr>
                      <m:t>𝑥</m:t>
                    </m:r>
                    <m:r>
                      <a:rPr lang="fr-FR" sz="6000" b="0" i="1" smtClean="0">
                        <a:latin typeface="Cambria Math"/>
                        <a:ea typeface="Cambria Math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fr-FR" sz="60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fr-FR" sz="6000" b="0" i="1" smtClean="0">
                            <a:latin typeface="Cambria Math"/>
                            <a:ea typeface="Cambria Math"/>
                          </a:rPr>
                          <m:t>0;</m:t>
                        </m:r>
                        <m:r>
                          <a:rPr lang="fr-FR" sz="6000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</m:e>
                    </m:d>
                  </m:oMath>
                </a14:m>
                <a:r>
                  <a:rPr lang="fr-FR" sz="6000" dirty="0" smtClean="0"/>
                  <a:t>  et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6600" b="0" i="0" smtClean="0">
                        <a:latin typeface="Cambria Math"/>
                      </a:rPr>
                      <m:t>cos</m:t>
                    </m:r>
                    <m:r>
                      <a:rPr lang="fr-FR" sz="6600" b="0" i="1" smtClean="0">
                        <a:latin typeface="Cambria Math"/>
                      </a:rPr>
                      <m:t>𝑥</m:t>
                    </m:r>
                    <m:r>
                      <a:rPr lang="fr-FR" sz="6600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fr-FR" sz="66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sz="66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66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fr-FR" sz="6000" dirty="0" smtClean="0"/>
                  <a:t>  alors  </a:t>
                </a:r>
                <a14:m>
                  <m:oMath xmlns:m="http://schemas.openxmlformats.org/officeDocument/2006/math">
                    <m:r>
                      <a:rPr lang="fr-FR" sz="6000" b="0" i="1" smtClean="0">
                        <a:latin typeface="Cambria Math"/>
                      </a:rPr>
                      <m:t>𝑥</m:t>
                    </m:r>
                    <m:r>
                      <a:rPr lang="fr-FR" sz="6000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fr-FR" sz="6000" b="0" dirty="0" smtClean="0">
                    <a:solidFill>
                      <a:schemeClr val="tx1"/>
                    </a:solidFill>
                    <a:ea typeface="Cambria Math"/>
                  </a:rPr>
                  <a:t> …</a:t>
                </a: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2204864"/>
                <a:ext cx="9144000" cy="3384376"/>
              </a:xfrm>
              <a:blipFill rotWithShape="1">
                <a:blip r:embed="rId2"/>
                <a:stretch>
                  <a:fillRect/>
                </a:stretch>
              </a:blipFill>
              <a:ln w="63500">
                <a:solidFill>
                  <a:srgbClr val="FF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65813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N°9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0" y="2204864"/>
                <a:ext cx="9144000" cy="3384376"/>
              </a:xfrm>
              <a:ln w="63500">
                <a:solidFill>
                  <a:srgbClr val="FF9900"/>
                </a:solidFill>
              </a:ln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endParaRPr lang="fr-FR" sz="1000" b="0" i="1" dirty="0" smtClean="0">
                  <a:latin typeface="Cambria Math"/>
                </a:endParaRPr>
              </a:p>
              <a:p>
                <a:pPr marL="0" indent="0" algn="ctr">
                  <a:buNone/>
                </a:pPr>
                <a:r>
                  <a:rPr lang="fr-FR" sz="6000" b="0" dirty="0" smtClean="0"/>
                  <a:t>Si </a:t>
                </a:r>
                <a14:m>
                  <m:oMath xmlns:m="http://schemas.openxmlformats.org/officeDocument/2006/math">
                    <m:r>
                      <a:rPr lang="fr-FR" sz="6000" b="0" i="1" smtClean="0">
                        <a:latin typeface="Cambria Math"/>
                      </a:rPr>
                      <m:t>𝑥</m:t>
                    </m:r>
                    <m:r>
                      <a:rPr lang="fr-FR" sz="6000" b="0" i="1" smtClean="0">
                        <a:latin typeface="Cambria Math"/>
                        <a:ea typeface="Cambria Math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fr-FR" sz="60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fr-FR" sz="6000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fr-FR" sz="6000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  <m:r>
                          <a:rPr lang="fr-FR" sz="6000" b="0" i="1" smtClean="0">
                            <a:latin typeface="Cambria Math"/>
                            <a:ea typeface="Cambria Math"/>
                          </a:rPr>
                          <m:t>;0</m:t>
                        </m:r>
                      </m:e>
                    </m:d>
                  </m:oMath>
                </a14:m>
                <a:r>
                  <a:rPr lang="fr-FR" sz="6000" dirty="0" smtClean="0"/>
                  <a:t> et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6000" b="0" i="0" smtClean="0">
                        <a:latin typeface="Cambria Math"/>
                      </a:rPr>
                      <m:t>cos</m:t>
                    </m:r>
                    <m:r>
                      <a:rPr lang="fr-FR" sz="6000" b="0" i="1" smtClean="0">
                        <a:latin typeface="Cambria Math"/>
                      </a:rPr>
                      <m:t>𝑥</m:t>
                    </m:r>
                    <m:r>
                      <a:rPr lang="fr-FR" sz="6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6000" i="1" smtClean="0">
                            <a:latin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fr-FR" sz="600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fr-FR" sz="6000" b="0" i="1" smtClean="0">
                                <a:latin typeface="Cambria Math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fr-FR" sz="60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fr-FR" sz="6000" dirty="0" smtClean="0"/>
                  <a:t>  alors  </a:t>
                </a:r>
                <a14:m>
                  <m:oMath xmlns:m="http://schemas.openxmlformats.org/officeDocument/2006/math">
                    <m:r>
                      <a:rPr lang="fr-FR" sz="6000" b="0" i="1" smtClean="0">
                        <a:latin typeface="Cambria Math"/>
                      </a:rPr>
                      <m:t>𝑥</m:t>
                    </m:r>
                    <m:r>
                      <a:rPr lang="fr-FR" sz="6000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fr-FR" sz="6000" b="0" dirty="0" smtClean="0">
                    <a:solidFill>
                      <a:schemeClr val="tx1"/>
                    </a:solidFill>
                    <a:ea typeface="Cambria Math"/>
                  </a:rPr>
                  <a:t> …</a:t>
                </a: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2204864"/>
                <a:ext cx="9144000" cy="3384376"/>
              </a:xfrm>
              <a:blipFill rotWithShape="1">
                <a:blip r:embed="rId2"/>
                <a:stretch>
                  <a:fillRect l="-2119"/>
                </a:stretch>
              </a:blipFill>
              <a:ln w="63500">
                <a:solidFill>
                  <a:srgbClr val="FF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920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N°10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0" y="2204864"/>
                <a:ext cx="9144000" cy="3384376"/>
              </a:xfrm>
              <a:ln w="63500">
                <a:solidFill>
                  <a:srgbClr val="FF9900"/>
                </a:solidFill>
              </a:ln>
            </p:spPr>
            <p:txBody>
              <a:bodyPr>
                <a:normAutofit fontScale="92500"/>
              </a:bodyPr>
              <a:lstStyle/>
              <a:p>
                <a:pPr marL="0" indent="0" algn="ctr">
                  <a:buNone/>
                </a:pPr>
                <a:endParaRPr lang="fr-FR" sz="1000" b="0" i="1" dirty="0" smtClean="0">
                  <a:latin typeface="Cambria Math"/>
                </a:endParaRPr>
              </a:p>
              <a:p>
                <a:pPr marL="0" indent="0" algn="ctr">
                  <a:buNone/>
                </a:pPr>
                <a:r>
                  <a:rPr lang="fr-FR" sz="6000" b="0" dirty="0" smtClean="0"/>
                  <a:t>Si </a:t>
                </a:r>
                <a14:m>
                  <m:oMath xmlns:m="http://schemas.openxmlformats.org/officeDocument/2006/math">
                    <m:r>
                      <a:rPr lang="fr-FR" sz="6000" b="0" i="1" smtClean="0">
                        <a:latin typeface="Cambria Math"/>
                      </a:rPr>
                      <m:t>𝑥</m:t>
                    </m:r>
                    <m:r>
                      <a:rPr lang="fr-FR" sz="6000" b="0" i="1" smtClean="0">
                        <a:latin typeface="Cambria Math"/>
                        <a:ea typeface="Cambria Math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fr-FR" sz="60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fr-FR" sz="6000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fr-FR" sz="6000" b="0" i="1" smtClean="0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fr-FR" sz="6000" b="0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fr-FR" sz="60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den>
                        </m:f>
                        <m:r>
                          <a:rPr lang="fr-FR" sz="6000" b="0" i="1" smtClean="0">
                            <a:latin typeface="Cambria Math"/>
                            <a:ea typeface="Cambria Math"/>
                          </a:rPr>
                          <m:t>;</m:t>
                        </m:r>
                        <m:f>
                          <m:fPr>
                            <m:ctrlPr>
                              <a:rPr lang="fr-FR" sz="6000" b="0" i="1" smtClean="0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fr-FR" sz="6000" b="0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fr-FR" sz="60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fr-FR" sz="6000" dirty="0" smtClean="0"/>
                  <a:t> et </a:t>
                </a:r>
                <a14:m>
                  <m:oMath xmlns:m="http://schemas.openxmlformats.org/officeDocument/2006/math">
                    <m:r>
                      <a:rPr lang="fr-FR" sz="6000" b="0" i="1">
                        <a:latin typeface="Cambria Math"/>
                      </a:rPr>
                      <m:t>𝑠</m:t>
                    </m:r>
                    <m:r>
                      <m:rPr>
                        <m:sty m:val="p"/>
                      </m:rPr>
                      <a:rPr lang="fr-FR" sz="6000" b="0" i="0" smtClean="0">
                        <a:latin typeface="Cambria Math"/>
                      </a:rPr>
                      <m:t>in</m:t>
                    </m:r>
                    <m:r>
                      <a:rPr lang="fr-FR" sz="6000" b="0" i="1" smtClean="0">
                        <a:latin typeface="Cambria Math"/>
                      </a:rPr>
                      <m:t>𝑥</m:t>
                    </m:r>
                    <m:r>
                      <a:rPr lang="fr-FR" sz="6000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fr-FR" sz="6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sz="6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60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fr-FR" sz="6000" dirty="0" smtClean="0"/>
                  <a:t>  alors  </a:t>
                </a:r>
                <a14:m>
                  <m:oMath xmlns:m="http://schemas.openxmlformats.org/officeDocument/2006/math">
                    <m:r>
                      <a:rPr lang="fr-FR" sz="6000" b="0" i="1" smtClean="0">
                        <a:latin typeface="Cambria Math"/>
                      </a:rPr>
                      <m:t>𝑥</m:t>
                    </m:r>
                    <m:r>
                      <a:rPr lang="fr-FR" sz="6000" b="0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fr-FR" sz="6000" b="0" dirty="0" smtClean="0">
                    <a:solidFill>
                      <a:schemeClr val="tx1"/>
                    </a:solidFill>
                    <a:ea typeface="Cambria Math"/>
                  </a:rPr>
                  <a:t> …</a:t>
                </a: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2204864"/>
                <a:ext cx="9144000" cy="3384376"/>
              </a:xfrm>
              <a:blipFill rotWithShape="1">
                <a:blip r:embed="rId2"/>
                <a:stretch>
                  <a:fillRect/>
                </a:stretch>
              </a:blipFill>
              <a:ln w="63500">
                <a:solidFill>
                  <a:srgbClr val="FF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45308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8728" y="2492896"/>
            <a:ext cx="9125272" cy="12241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6600" b="1" cap="small" dirty="0" smtClean="0">
                <a:solidFill>
                  <a:srgbClr val="FF6600"/>
                </a:solidFill>
                <a:latin typeface="Georgia" pitchFamily="18" charset="0"/>
                <a:cs typeface="Arial" pitchFamily="34" charset="0"/>
              </a:rPr>
              <a:t>FIN</a:t>
            </a:r>
            <a:endParaRPr lang="fr-FR" sz="6600" dirty="0"/>
          </a:p>
        </p:txBody>
      </p:sp>
    </p:spTree>
    <p:extLst>
      <p:ext uri="{BB962C8B-B14F-4D97-AF65-F5344CB8AC3E}">
        <p14:creationId xmlns:p14="http://schemas.microsoft.com/office/powerpoint/2010/main" val="323209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772816"/>
            <a:ext cx="9144000" cy="30963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altLang="fr-FR" sz="5400" dirty="0" smtClean="0">
                <a:latin typeface="+mj-lt"/>
                <a:cs typeface="Times New Roman" panose="02020603050405020304" pitchFamily="18" charset="0"/>
              </a:rPr>
              <a:t>Tracer sur sa feuille un cercle trigonométrique </a:t>
            </a:r>
            <a:r>
              <a:rPr lang="fr-FR" altLang="fr-FR" sz="5400" dirty="0" smtClean="0">
                <a:latin typeface="+mj-lt"/>
                <a:cs typeface="Times New Roman" panose="02020603050405020304" pitchFamily="18" charset="0"/>
              </a:rPr>
              <a:t>puis </a:t>
            </a:r>
            <a:r>
              <a:rPr lang="fr-FR" altLang="fr-FR" sz="5400" dirty="0" smtClean="0">
                <a:latin typeface="+mj-lt"/>
                <a:cs typeface="Times New Roman" panose="02020603050405020304" pitchFamily="18" charset="0"/>
              </a:rPr>
              <a:t>répondre aux questions suivantes.</a:t>
            </a:r>
            <a:endParaRPr lang="fr-FR" altLang="fr-FR" sz="5400" dirty="0">
              <a:latin typeface="+mj-lt"/>
              <a:cs typeface="Times New Roman" panose="02020603050405020304" pitchFamily="18" charset="0"/>
            </a:endParaRPr>
          </a:p>
          <a:p>
            <a:endParaRPr lang="fr-FR" sz="5400" dirty="0"/>
          </a:p>
        </p:txBody>
      </p:sp>
    </p:spTree>
    <p:extLst>
      <p:ext uri="{BB962C8B-B14F-4D97-AF65-F5344CB8AC3E}">
        <p14:creationId xmlns:p14="http://schemas.microsoft.com/office/powerpoint/2010/main" val="197722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N°1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1988840"/>
                <a:ext cx="8820472" cy="3168352"/>
              </a:xfrm>
              <a:ln w="63500">
                <a:solidFill>
                  <a:srgbClr val="FF9900"/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6600" b="0" i="1" smtClean="0">
                        <a:latin typeface="Cambria Math"/>
                        <a:ea typeface="Cambria Math"/>
                      </a:rPr>
                      <m:t>100°</m:t>
                    </m:r>
                  </m:oMath>
                </a14:m>
                <a:r>
                  <a:rPr lang="fr-FR" sz="6600" dirty="0" smtClean="0">
                    <a:ea typeface="Cambria Math"/>
                  </a:rPr>
                  <a:t>correspond-il à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72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fr-FR" sz="72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5</m:t>
                        </m:r>
                        <m:r>
                          <a:rPr lang="fr-FR" sz="72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𝜋</m:t>
                        </m:r>
                      </m:num>
                      <m:den>
                        <m:r>
                          <a:rPr lang="fr-FR" sz="72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9</m:t>
                        </m:r>
                      </m:den>
                    </m:f>
                    <m:r>
                      <a:rPr lang="fr-FR" sz="7200" b="0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fr-FR" sz="6600" b="0" dirty="0" smtClean="0">
                    <a:solidFill>
                      <a:schemeClr val="tx1"/>
                    </a:solidFill>
                    <a:ea typeface="Cambria Math"/>
                  </a:rPr>
                  <a:t>?</a:t>
                </a: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988840"/>
                <a:ext cx="8820472" cy="3168352"/>
              </a:xfrm>
              <a:blipFill rotWithShape="1">
                <a:blip r:embed="rId2"/>
                <a:stretch>
                  <a:fillRect r="-4255"/>
                </a:stretch>
              </a:blipFill>
              <a:ln w="63500">
                <a:solidFill>
                  <a:srgbClr val="FF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4398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N°2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1988840"/>
                <a:ext cx="8712968" cy="3168352"/>
              </a:xfrm>
              <a:ln w="63500">
                <a:solidFill>
                  <a:srgbClr val="FF9900"/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66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72°</m:t>
                    </m:r>
                  </m:oMath>
                </a14:m>
                <a:r>
                  <a:rPr lang="fr-FR" sz="6600" b="0" dirty="0" smtClean="0">
                    <a:solidFill>
                      <a:schemeClr val="tx1"/>
                    </a:solidFill>
                    <a:ea typeface="Cambria Math"/>
                  </a:rPr>
                  <a:t> correspond-il à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72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fr-FR" sz="72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3</m:t>
                        </m:r>
                        <m:r>
                          <a:rPr lang="fr-FR" sz="72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𝜋</m:t>
                        </m:r>
                      </m:num>
                      <m:den>
                        <m:r>
                          <a:rPr lang="fr-FR" sz="72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5</m:t>
                        </m:r>
                      </m:den>
                    </m:f>
                    <m:r>
                      <a:rPr lang="fr-FR" sz="7200" b="0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fr-FR" sz="6600" b="0" dirty="0" smtClean="0">
                    <a:solidFill>
                      <a:schemeClr val="tx1"/>
                    </a:solidFill>
                    <a:ea typeface="Cambria Math"/>
                  </a:rPr>
                  <a:t>?</a:t>
                </a: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988840"/>
                <a:ext cx="8712968" cy="3168352"/>
              </a:xfrm>
              <a:blipFill rotWithShape="1">
                <a:blip r:embed="rId2"/>
                <a:stretch>
                  <a:fillRect r="-3333"/>
                </a:stretch>
              </a:blipFill>
              <a:ln w="63500">
                <a:solidFill>
                  <a:srgbClr val="FF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73153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N°3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2204864"/>
                <a:ext cx="8640960" cy="3672408"/>
              </a:xfrm>
              <a:ln w="63500">
                <a:solidFill>
                  <a:srgbClr val="FF9900"/>
                </a:solidFill>
              </a:ln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fr-FR" sz="6000" dirty="0" smtClean="0"/>
                  <a:t>Les nombres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72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sz="7200" b="0" i="1" smtClean="0">
                            <a:latin typeface="Cambria Math"/>
                          </a:rPr>
                          <m:t>4</m:t>
                        </m:r>
                        <m:r>
                          <a:rPr lang="fr-FR" sz="7200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</m:num>
                      <m:den>
                        <m:r>
                          <a:rPr lang="fr-FR" sz="7200" b="0" i="1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fr-FR" sz="6000" dirty="0" smtClean="0"/>
                  <a:t>  et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72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sz="7200" b="0" i="1" smtClean="0">
                            <a:latin typeface="Cambria Math"/>
                          </a:rPr>
                          <m:t>19</m:t>
                        </m:r>
                        <m:r>
                          <a:rPr lang="fr-FR" sz="7200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</m:num>
                      <m:den>
                        <m:r>
                          <a:rPr lang="fr-FR" sz="7200" b="0" i="1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fr-FR" sz="6600" dirty="0" smtClean="0"/>
                  <a:t> </a:t>
                </a:r>
                <a:r>
                  <a:rPr lang="fr-FR" sz="6000" dirty="0"/>
                  <a:t>sont-ils deux mesures d’un même angle </a:t>
                </a:r>
                <a:r>
                  <a:rPr lang="fr-FR" sz="6000" dirty="0" smtClean="0"/>
                  <a:t>?</a:t>
                </a:r>
                <a:endParaRPr lang="fr-FR" sz="6000" b="0" dirty="0" smtClean="0">
                  <a:solidFill>
                    <a:schemeClr val="tx1"/>
                  </a:solidFill>
                  <a:ea typeface="Cambria Math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2204864"/>
                <a:ext cx="8640960" cy="3672408"/>
              </a:xfrm>
              <a:blipFill rotWithShape="1">
                <a:blip r:embed="rId2"/>
                <a:stretch>
                  <a:fillRect l="-2731" r="-4622" b="-5229"/>
                </a:stretch>
              </a:blipFill>
              <a:ln w="63500">
                <a:solidFill>
                  <a:srgbClr val="FF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7511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N°4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2204864"/>
                <a:ext cx="8640960" cy="3672408"/>
              </a:xfrm>
              <a:ln w="63500">
                <a:solidFill>
                  <a:srgbClr val="FF9900"/>
                </a:solidFill>
              </a:ln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fr-FR" sz="6000" dirty="0" smtClean="0"/>
                  <a:t>Les nombres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72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sz="7200" b="0" i="1" smtClean="0">
                            <a:latin typeface="Cambria Math"/>
                          </a:rPr>
                          <m:t>4</m:t>
                        </m:r>
                        <m:r>
                          <a:rPr lang="fr-FR" sz="7200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</m:num>
                      <m:den>
                        <m:r>
                          <a:rPr lang="fr-FR" sz="7200" b="0" i="1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fr-FR" sz="6000" dirty="0" smtClean="0"/>
                  <a:t>  et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72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sz="7200" b="0" i="1" smtClean="0">
                            <a:latin typeface="Cambria Math"/>
                          </a:rPr>
                          <m:t>44</m:t>
                        </m:r>
                        <m:r>
                          <a:rPr lang="fr-FR" sz="7200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</m:num>
                      <m:den>
                        <m:r>
                          <a:rPr lang="fr-FR" sz="7200" b="0" i="1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fr-FR" sz="6600" dirty="0" smtClean="0"/>
                  <a:t> </a:t>
                </a:r>
                <a:r>
                  <a:rPr lang="fr-FR" sz="6000" dirty="0"/>
                  <a:t>sont-ils deux mesures d’un même angle </a:t>
                </a:r>
                <a:r>
                  <a:rPr lang="fr-FR" sz="6000" dirty="0" smtClean="0"/>
                  <a:t>?</a:t>
                </a:r>
                <a:endParaRPr lang="fr-FR" sz="6000" b="0" dirty="0" smtClean="0">
                  <a:solidFill>
                    <a:schemeClr val="tx1"/>
                  </a:solidFill>
                  <a:ea typeface="Cambria Math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2204864"/>
                <a:ext cx="8640960" cy="3672408"/>
              </a:xfrm>
              <a:blipFill rotWithShape="1">
                <a:blip r:embed="rId2"/>
                <a:stretch>
                  <a:fillRect l="-2731" r="-4622" b="-5065"/>
                </a:stretch>
              </a:blipFill>
              <a:ln w="63500">
                <a:solidFill>
                  <a:srgbClr val="FF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140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N°5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1988840"/>
                <a:ext cx="8568952" cy="3168352"/>
              </a:xfrm>
              <a:ln w="63500">
                <a:solidFill>
                  <a:srgbClr val="FF9900"/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7200" b="0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cos</m:t>
                    </m:r>
                    <m:d>
                      <m:dPr>
                        <m:ctrlPr>
                          <a:rPr lang="fr-FR" sz="72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fr-FR" sz="72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fr-FR" sz="7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fr-FR" sz="7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5</m:t>
                            </m:r>
                            <m:r>
                              <a:rPr lang="fr-FR" sz="7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fr-FR" sz="7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6</m:t>
                            </m:r>
                          </m:den>
                        </m:f>
                      </m:e>
                    </m:d>
                    <m:r>
                      <a:rPr lang="fr-FR" sz="72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r>
                  <a:rPr lang="fr-FR" sz="6600" b="0" dirty="0" smtClean="0">
                    <a:solidFill>
                      <a:schemeClr val="tx1"/>
                    </a:solidFill>
                    <a:ea typeface="Cambria Math"/>
                  </a:rPr>
                  <a:t> …</a:t>
                </a: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988840"/>
                <a:ext cx="8568952" cy="3168352"/>
              </a:xfrm>
              <a:blipFill rotWithShape="1">
                <a:blip r:embed="rId2"/>
                <a:stretch>
                  <a:fillRect/>
                </a:stretch>
              </a:blipFill>
              <a:ln w="63500">
                <a:solidFill>
                  <a:srgbClr val="FF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95170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N°6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1988840"/>
                <a:ext cx="8568952" cy="3168352"/>
              </a:xfrm>
              <a:ln w="63500">
                <a:solidFill>
                  <a:srgbClr val="FF9900"/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7200">
                        <a:latin typeface="Cambria Math"/>
                        <a:ea typeface="Cambria Math"/>
                      </a:rPr>
                      <m:t>s</m:t>
                    </m:r>
                    <m:r>
                      <m:rPr>
                        <m:sty m:val="p"/>
                      </m:rPr>
                      <a:rPr lang="fr-FR" sz="7200" b="0" i="0" smtClean="0">
                        <a:latin typeface="Cambria Math"/>
                        <a:ea typeface="Cambria Math"/>
                      </a:rPr>
                      <m:t>in</m:t>
                    </m:r>
                    <m:d>
                      <m:dPr>
                        <m:ctrlPr>
                          <a:rPr lang="fr-FR" sz="72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fr-FR" sz="7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fr-FR" sz="7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7</m:t>
                            </m:r>
                            <m:r>
                              <a:rPr lang="fr-FR" sz="7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fr-FR" sz="7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4</m:t>
                            </m:r>
                          </m:den>
                        </m:f>
                      </m:e>
                    </m:d>
                    <m:r>
                      <a:rPr lang="fr-FR" sz="7200" b="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r>
                  <a:rPr lang="fr-FR" sz="6600" b="0" dirty="0" smtClean="0">
                    <a:solidFill>
                      <a:schemeClr val="tx1"/>
                    </a:solidFill>
                    <a:ea typeface="Cambria Math"/>
                  </a:rPr>
                  <a:t> …</a:t>
                </a: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988840"/>
                <a:ext cx="8568952" cy="3168352"/>
              </a:xfrm>
              <a:blipFill rotWithShape="1">
                <a:blip r:embed="rId2"/>
                <a:stretch>
                  <a:fillRect/>
                </a:stretch>
              </a:blipFill>
              <a:ln w="63500">
                <a:solidFill>
                  <a:srgbClr val="FF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074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N°7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1988840"/>
                <a:ext cx="8568952" cy="3168352"/>
              </a:xfrm>
              <a:ln w="63500">
                <a:solidFill>
                  <a:srgbClr val="FF9900"/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fr-FR" sz="4000" dirty="0" smtClean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fr-FR" sz="54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fr-FR" sz="5400" b="0" i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cos</m:t>
                        </m:r>
                      </m:e>
                      <m:sup>
                        <m:r>
                          <a:rPr lang="fr-FR" sz="5400" b="0" i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fr-FR" sz="54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fr-FR" sz="5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fr-FR" sz="5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11</m:t>
                            </m:r>
                            <m:r>
                              <a:rPr lang="fr-FR" sz="5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fr-FR" sz="5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3</m:t>
                            </m:r>
                          </m:den>
                        </m:f>
                      </m:e>
                    </m:d>
                    <m:r>
                      <a:rPr lang="fr-FR" sz="5400" b="0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+</m:t>
                    </m:r>
                    <m:sSup>
                      <m:sSupPr>
                        <m:ctrlPr>
                          <a:rPr lang="fr-FR" sz="54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fr-FR" sz="5400" b="0" i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sin</m:t>
                        </m:r>
                      </m:e>
                      <m:sup>
                        <m:r>
                          <a:rPr lang="fr-FR" sz="5400" b="0" i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fr-FR" sz="54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fr-FR" sz="5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fr-FR" sz="5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11</m:t>
                            </m:r>
                            <m:r>
                              <a:rPr lang="fr-FR" sz="5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fr-FR" sz="5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3</m:t>
                            </m:r>
                          </m:den>
                        </m:f>
                      </m:e>
                    </m:d>
                    <m:r>
                      <a:rPr lang="fr-FR" sz="5400" b="0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r>
                  <a:rPr lang="fr-FR" sz="5400" b="0" dirty="0" smtClean="0">
                    <a:solidFill>
                      <a:schemeClr val="tx1"/>
                    </a:solidFill>
                    <a:ea typeface="Cambria Math"/>
                  </a:rPr>
                  <a:t> …</a:t>
                </a: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988840"/>
                <a:ext cx="8568952" cy="3168352"/>
              </a:xfrm>
              <a:blipFill rotWithShape="1">
                <a:blip r:embed="rId2"/>
                <a:stretch>
                  <a:fillRect r="-1483"/>
                </a:stretch>
              </a:blipFill>
              <a:ln w="63500">
                <a:solidFill>
                  <a:srgbClr val="FF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40279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569</TotalTime>
  <Words>205</Words>
  <Application>Microsoft Office PowerPoint</Application>
  <PresentationFormat>Affichage à l'écran (4:3)</PresentationFormat>
  <Paragraphs>32</Paragraphs>
  <Slides>13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Thème Office</vt:lpstr>
      <vt:lpstr>Trigonométrie Série 8</vt:lpstr>
      <vt:lpstr>Présentation PowerPoint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Présentation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Trigonométrie Série n°1</dc:title>
  <dc:creator>auderi</dc:creator>
  <cp:lastModifiedBy>auderi</cp:lastModifiedBy>
  <cp:revision>57</cp:revision>
  <dcterms:created xsi:type="dcterms:W3CDTF">2014-06-10T08:43:32Z</dcterms:created>
  <dcterms:modified xsi:type="dcterms:W3CDTF">2016-04-13T15:02:43Z</dcterms:modified>
</cp:coreProperties>
</file>