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EE46A-1808-49C7-B87E-1DB42CCE465F}" type="datetimeFigureOut">
              <a:rPr lang="fr-FR" smtClean="0"/>
              <a:pPr/>
              <a:t>06/10/2010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82C1B-31DB-46D0-B2DE-D7D28EC6704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ache_complexe-Photo_SVT-maths.pdf" TargetMode="External"/><Relationship Id="rId2" Type="http://schemas.openxmlformats.org/officeDocument/2006/relationships/hyperlink" Target="La_situation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Exemple_2.pdf" TargetMode="External"/><Relationship Id="rId2" Type="http://schemas.openxmlformats.org/officeDocument/2006/relationships/hyperlink" Target="Exemple_1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Ch1-Tache_complexe_Microorganismes_env_Aide_et_reussite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714357"/>
            <a:ext cx="7772400" cy="642941"/>
          </a:xfrm>
        </p:spPr>
        <p:txBody>
          <a:bodyPr>
            <a:normAutofit/>
          </a:bodyPr>
          <a:lstStyle/>
          <a:p>
            <a:r>
              <a:rPr lang="fr-FR" sz="3600" dirty="0" smtClean="0"/>
              <a:t>La tâche complexe</a:t>
            </a:r>
            <a:endParaRPr lang="fr-FR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1571612"/>
            <a:ext cx="8215370" cy="4429156"/>
          </a:xfrm>
        </p:spPr>
        <p:txBody>
          <a:bodyPr>
            <a:normAutofit/>
          </a:bodyPr>
          <a:lstStyle/>
          <a:p>
            <a:pPr algn="l"/>
            <a:r>
              <a:rPr lang="fr-FR" sz="2800" u="sng" dirty="0" smtClean="0">
                <a:solidFill>
                  <a:schemeClr val="tx1"/>
                </a:solidFill>
              </a:rPr>
              <a:t>Situation pédagogique</a:t>
            </a:r>
            <a:r>
              <a:rPr lang="fr-FR" sz="2800" dirty="0" smtClean="0">
                <a:solidFill>
                  <a:schemeClr val="tx1"/>
                </a:solidFill>
              </a:rPr>
              <a:t>: Risque infectieux et protection de l’organisme, découverte des micro-organismes.</a:t>
            </a:r>
          </a:p>
          <a:p>
            <a:pPr algn="l"/>
            <a:r>
              <a:rPr lang="fr-FR" sz="2800" u="sng" dirty="0" smtClean="0">
                <a:solidFill>
                  <a:schemeClr val="tx1"/>
                </a:solidFill>
                <a:hlinkClick r:id="rId2" action="ppaction://hlinkfile"/>
              </a:rPr>
              <a:t>La consigne</a:t>
            </a:r>
            <a:endParaRPr lang="fr-FR" sz="2800" u="sng" dirty="0" smtClean="0">
              <a:solidFill>
                <a:schemeClr val="tx1"/>
              </a:solidFill>
            </a:endParaRPr>
          </a:p>
          <a:p>
            <a:pPr algn="l"/>
            <a:r>
              <a:rPr lang="fr-FR" sz="2800" u="sng" dirty="0" smtClean="0">
                <a:solidFill>
                  <a:schemeClr val="tx1"/>
                </a:solidFill>
              </a:rPr>
              <a:t>Niveau</a:t>
            </a:r>
            <a:r>
              <a:rPr lang="fr-FR" sz="2800" dirty="0" smtClean="0">
                <a:solidFill>
                  <a:schemeClr val="tx1"/>
                </a:solidFill>
              </a:rPr>
              <a:t>: Elèves de troisième.</a:t>
            </a:r>
          </a:p>
          <a:p>
            <a:pPr algn="l"/>
            <a:r>
              <a:rPr lang="fr-FR" sz="2800" u="sng" dirty="0" smtClean="0">
                <a:solidFill>
                  <a:schemeClr val="tx1"/>
                </a:solidFill>
              </a:rPr>
              <a:t>Durée</a:t>
            </a:r>
            <a:r>
              <a:rPr lang="fr-FR" sz="2800" dirty="0" smtClean="0">
                <a:solidFill>
                  <a:schemeClr val="tx1"/>
                </a:solidFill>
              </a:rPr>
              <a:t>: 40 min en SVT et 30 min en mathématiques.</a:t>
            </a:r>
          </a:p>
          <a:p>
            <a:pPr algn="l"/>
            <a:r>
              <a:rPr lang="fr-FR" sz="2800" u="sng" dirty="0" smtClean="0">
                <a:solidFill>
                  <a:schemeClr val="tx1"/>
                </a:solidFill>
              </a:rPr>
              <a:t>Matériel disponible</a:t>
            </a:r>
            <a:r>
              <a:rPr lang="fr-FR" sz="2800" dirty="0" smtClean="0">
                <a:solidFill>
                  <a:schemeClr val="tx1"/>
                </a:solidFill>
              </a:rPr>
              <a:t>: en plus des </a:t>
            </a:r>
            <a:r>
              <a:rPr lang="fr-FR" sz="2800" dirty="0" smtClean="0">
                <a:solidFill>
                  <a:schemeClr val="tx1"/>
                </a:solidFill>
                <a:hlinkClick r:id="rId3" action="ppaction://hlinkfile"/>
              </a:rPr>
              <a:t>photos</a:t>
            </a:r>
            <a:r>
              <a:rPr lang="fr-FR" sz="2800" dirty="0" smtClean="0">
                <a:solidFill>
                  <a:schemeClr val="tx1"/>
                </a:solidFill>
              </a:rPr>
              <a:t> des différents microorganismes , les élèves disposaient:</a:t>
            </a:r>
          </a:p>
          <a:p>
            <a:pPr lvl="1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En SVT, culture de levure, lames, lamelles et microscope.  </a:t>
            </a:r>
          </a:p>
          <a:p>
            <a:pPr lvl="1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En mathématiques, tout matériel souhaité.</a:t>
            </a:r>
          </a:p>
          <a:p>
            <a:pPr algn="l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Deux exemples </a:t>
            </a:r>
            <a:br>
              <a:rPr lang="fr-FR" dirty="0" smtClean="0"/>
            </a:br>
            <a:r>
              <a:rPr lang="fr-FR" dirty="0" smtClean="0"/>
              <a:t>de productions d’élèves </a:t>
            </a:r>
            <a:r>
              <a:rPr lang="fr-FR" u="sng" dirty="0" smtClean="0"/>
              <a:t>en difficultés</a:t>
            </a:r>
            <a:endParaRPr lang="fr-FR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5786" y="2643182"/>
            <a:ext cx="7901014" cy="3482981"/>
          </a:xfrm>
        </p:spPr>
        <p:txBody>
          <a:bodyPr>
            <a:normAutofit/>
          </a:bodyPr>
          <a:lstStyle/>
          <a:p>
            <a:pPr lvl="2"/>
            <a:r>
              <a:rPr lang="fr-FR" sz="4400" dirty="0" smtClean="0">
                <a:hlinkClick r:id="rId2" action="ppaction://hlinkfile"/>
              </a:rPr>
              <a:t>Exemple 1</a:t>
            </a:r>
            <a:endParaRPr lang="fr-FR" sz="4400" dirty="0" smtClean="0"/>
          </a:p>
          <a:p>
            <a:pPr lvl="2"/>
            <a:endParaRPr lang="fr-FR" sz="4400" dirty="0" smtClean="0"/>
          </a:p>
          <a:p>
            <a:pPr lvl="2"/>
            <a:r>
              <a:rPr lang="fr-FR" sz="4400" dirty="0" smtClean="0">
                <a:hlinkClick r:id="rId3" action="ppaction://hlinkfile"/>
              </a:rPr>
              <a:t>Exemple 2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Intérêts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07209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u="sng" dirty="0" smtClean="0"/>
              <a:t>Pour les élèves</a:t>
            </a:r>
          </a:p>
          <a:p>
            <a:r>
              <a:rPr lang="fr-FR" dirty="0" smtClean="0"/>
              <a:t>Donne du sens à l’exercice.</a:t>
            </a:r>
          </a:p>
          <a:p>
            <a:r>
              <a:rPr lang="fr-FR" dirty="0" smtClean="0"/>
              <a:t>Décloisonne les matières: </a:t>
            </a:r>
          </a:p>
          <a:p>
            <a:pPr algn="ctr">
              <a:buNone/>
            </a:pPr>
            <a:r>
              <a:rPr lang="fr-FR" dirty="0" smtClean="0"/>
              <a:t>« </a:t>
            </a:r>
            <a:r>
              <a:rPr lang="fr-FR" i="1" dirty="0" smtClean="0"/>
              <a:t>C’est de la SVT, pas des maths!</a:t>
            </a:r>
            <a:r>
              <a:rPr lang="fr-FR" dirty="0" smtClean="0"/>
              <a:t> ».</a:t>
            </a:r>
          </a:p>
          <a:p>
            <a:r>
              <a:rPr lang="fr-FR" dirty="0" smtClean="0"/>
              <a:t>Favorise la prise d’initiative et l’autonomie.</a:t>
            </a:r>
          </a:p>
          <a:p>
            <a:pPr>
              <a:buNone/>
            </a:pPr>
            <a:endParaRPr lang="fr-FR" u="sng" dirty="0" smtClean="0"/>
          </a:p>
          <a:p>
            <a:pPr>
              <a:buNone/>
            </a:pPr>
            <a:r>
              <a:rPr lang="fr-FR" u="sng" dirty="0" smtClean="0"/>
              <a:t>Pour les enseignants</a:t>
            </a:r>
          </a:p>
          <a:p>
            <a:r>
              <a:rPr lang="fr-FR" dirty="0" smtClean="0"/>
              <a:t>Favorise le travail en équipe.</a:t>
            </a:r>
          </a:p>
          <a:p>
            <a:r>
              <a:rPr lang="fr-FR" dirty="0" smtClean="0"/>
              <a:t>Permet une certaine remise en cause des enseignants sur leurs propres enseignements.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Inconvénients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u="sng" dirty="0" smtClean="0"/>
              <a:t>Pour les élèves</a:t>
            </a:r>
          </a:p>
          <a:p>
            <a:r>
              <a:rPr lang="fr-FR" dirty="0" smtClean="0"/>
              <a:t>Difficultés pour « rentrer » dans la tâche, par manque d’entrainement.</a:t>
            </a:r>
          </a:p>
          <a:p>
            <a:r>
              <a:rPr lang="fr-FR" dirty="0" smtClean="0"/>
              <a:t>Déroutant pour certains élèves: recours irrémédiable aux </a:t>
            </a:r>
            <a:r>
              <a:rPr lang="fr-FR" dirty="0" smtClean="0">
                <a:hlinkClick r:id="rId2" action="ppaction://hlinkfile"/>
              </a:rPr>
              <a:t>aides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fr-FR" u="sng" dirty="0" smtClean="0"/>
          </a:p>
          <a:p>
            <a:pPr>
              <a:buNone/>
            </a:pPr>
            <a:r>
              <a:rPr lang="fr-FR" u="sng" dirty="0" smtClean="0"/>
              <a:t>Pour les enseignants</a:t>
            </a:r>
          </a:p>
          <a:p>
            <a:r>
              <a:rPr lang="fr-FR" dirty="0" smtClean="0"/>
              <a:t>Elaboration et correction assez lourde (temps, concertation, organisation…)</a:t>
            </a:r>
          </a:p>
          <a:p>
            <a:r>
              <a:rPr lang="fr-FR" dirty="0" smtClean="0"/>
              <a:t>Volonté de travailler en équipe.</a:t>
            </a:r>
          </a:p>
          <a:p>
            <a:r>
              <a:rPr lang="fr-FR" dirty="0" smtClean="0"/>
              <a:t>La mise en œuvre des aides pas toujours facile.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 smtClean="0"/>
              <a:t>        Si la tâche complexe pose d’indéniables </a:t>
            </a:r>
            <a:r>
              <a:rPr lang="fr-FR" b="1" dirty="0" smtClean="0"/>
              <a:t>problèmes organisationnels </a:t>
            </a:r>
            <a:r>
              <a:rPr lang="fr-FR" dirty="0" smtClean="0"/>
              <a:t>qui seront certainement difficiles à surmonter, il semble néanmoins très intéressant de la mettre en place </a:t>
            </a:r>
            <a:r>
              <a:rPr lang="fr-FR" i="1" u="sng" dirty="0" smtClean="0"/>
              <a:t>de façon ponctuelle</a:t>
            </a:r>
            <a:r>
              <a:rPr lang="fr-FR" dirty="0" smtClean="0"/>
              <a:t>. D’une part elle permet une </a:t>
            </a:r>
            <a:r>
              <a:rPr lang="fr-FR" b="1" dirty="0" smtClean="0"/>
              <a:t>approche nouvelle de l’évaluation</a:t>
            </a:r>
            <a:r>
              <a:rPr lang="fr-FR" dirty="0" smtClean="0"/>
              <a:t> (la compétence n’est plus un préalable à la tâche), d’autre part elle joue un </a:t>
            </a:r>
            <a:r>
              <a:rPr lang="fr-FR" b="1" dirty="0" smtClean="0"/>
              <a:t>rôle diagnostique </a:t>
            </a:r>
            <a:r>
              <a:rPr lang="fr-FR" dirty="0" smtClean="0"/>
              <a:t>intéressant à la fois pour l’élève et pour l’enseignant.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167</Words>
  <Application>Microsoft Office PowerPoint</Application>
  <PresentationFormat>Affichage à l'écran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La tâche complexe</vt:lpstr>
      <vt:lpstr>Deux exemples  de productions d’élèves en difficultés</vt:lpstr>
      <vt:lpstr>Intérêts</vt:lpstr>
      <vt:lpstr>Inconvénients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tache complexe</dc:title>
  <dc:creator>Damien</dc:creator>
  <cp:lastModifiedBy>Alain</cp:lastModifiedBy>
  <cp:revision>32</cp:revision>
  <dcterms:created xsi:type="dcterms:W3CDTF">2010-02-19T19:11:26Z</dcterms:created>
  <dcterms:modified xsi:type="dcterms:W3CDTF">2010-10-06T17:08:16Z</dcterms:modified>
</cp:coreProperties>
</file>